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20" r:id="rId2"/>
    <p:sldId id="745" r:id="rId3"/>
    <p:sldId id="421" r:id="rId4"/>
    <p:sldId id="427" r:id="rId5"/>
    <p:sldId id="747" r:id="rId6"/>
    <p:sldId id="748" r:id="rId7"/>
    <p:sldId id="381" r:id="rId8"/>
    <p:sldId id="742" r:id="rId9"/>
    <p:sldId id="759" r:id="rId10"/>
    <p:sldId id="382" r:id="rId11"/>
    <p:sldId id="749" r:id="rId12"/>
    <p:sldId id="423" r:id="rId13"/>
    <p:sldId id="750" r:id="rId14"/>
    <p:sldId id="389" r:id="rId15"/>
    <p:sldId id="752" r:id="rId16"/>
    <p:sldId id="753" r:id="rId17"/>
    <p:sldId id="754" r:id="rId18"/>
    <p:sldId id="755" r:id="rId19"/>
    <p:sldId id="386" r:id="rId20"/>
    <p:sldId id="756" r:id="rId21"/>
    <p:sldId id="387" r:id="rId22"/>
    <p:sldId id="757" r:id="rId23"/>
    <p:sldId id="758" r:id="rId24"/>
    <p:sldId id="760" r:id="rId25"/>
    <p:sldId id="761" r:id="rId26"/>
    <p:sldId id="762" r:id="rId27"/>
    <p:sldId id="396" r:id="rId28"/>
    <p:sldId id="398" r:id="rId29"/>
    <p:sldId id="402" r:id="rId30"/>
    <p:sldId id="763" r:id="rId31"/>
    <p:sldId id="403" r:id="rId32"/>
    <p:sldId id="404" r:id="rId33"/>
    <p:sldId id="257" r:id="rId34"/>
    <p:sldId id="258" r:id="rId35"/>
    <p:sldId id="267" r:id="rId36"/>
    <p:sldId id="271" r:id="rId37"/>
    <p:sldId id="270" r:id="rId38"/>
    <p:sldId id="767" r:id="rId39"/>
    <p:sldId id="764" r:id="rId40"/>
    <p:sldId id="766" r:id="rId41"/>
    <p:sldId id="768" r:id="rId42"/>
    <p:sldId id="769" r:id="rId43"/>
    <p:sldId id="770" r:id="rId44"/>
    <p:sldId id="771" r:id="rId45"/>
    <p:sldId id="772" r:id="rId46"/>
    <p:sldId id="774" r:id="rId47"/>
    <p:sldId id="775" r:id="rId48"/>
    <p:sldId id="776" r:id="rId49"/>
    <p:sldId id="777" r:id="rId50"/>
    <p:sldId id="778" r:id="rId51"/>
    <p:sldId id="779" r:id="rId52"/>
    <p:sldId id="780" r:id="rId53"/>
    <p:sldId id="781" r:id="rId54"/>
    <p:sldId id="39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71F"/>
    <a:srgbClr val="FFC9C9"/>
    <a:srgbClr val="B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31635DF-DE94-4A7E-94D2-4919A2DBA0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3DD01D-8026-4F78-B1CC-1F0C9DBA94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226AE-055B-4A8F-A52E-D12B07488720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08C58E-B80A-44EA-9D25-9F2E79E8B8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EF5560-A305-4665-BA84-D57F82C76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303D7-0636-4F67-8356-8E5EDCC8A6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40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D6D40-1092-4232-913D-F27FFBDB4D84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726DD-3D32-4B0B-995C-DBCBB0A618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7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726DD-3D32-4B0B-995C-DBCBB0A6188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6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BF0EC-DCCC-4C2C-BFCE-40E8781B5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EE5A48-8BD1-4AB5-B374-C9807DE4B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730C0-22FA-4480-91AC-0FFC473A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6B454-7B5B-40ED-BEB3-32D87FCD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5603A-4251-4621-B6B4-5E49511A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9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C4DD8-CC2A-4228-B8C4-44C0DEA8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84B2C4-4141-477C-A17C-0C91599CD5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DE38F8-3566-4BBA-AD7F-D61F788FE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8F6B66-CC14-40DA-934B-C96F6AEB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1B6451-8854-4D23-8342-F4E629D0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07628C-77A7-4816-B852-FED54E42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4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7F441-C034-4F28-8356-C71BBFB6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E3A17F-CC0F-42B8-BC11-04B8B785D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E72FC-D17E-41F5-A1D2-397EA751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FE0AF-D43C-4AF9-9818-DFF1169C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D74D1-FB71-49BB-B06E-3ACC72A9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63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D74142-1C93-463C-969F-6387BA191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9F785A-11C3-4CFA-BAE5-0F4F7DF45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A643D-053D-4D02-8BE2-CF8E944B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C7D4D-CC3D-4D35-8B75-718578C0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ED559-7C82-4E6E-BA78-09F8D38A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4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BF077-52C9-4DF3-96CE-3B68AAF4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282AD-EF40-46D5-BDE3-50633CBF3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 marL="685800" indent="-228600">
              <a:lnSpc>
                <a:spcPct val="100000"/>
              </a:lnSpc>
              <a:buFont typeface="Candara" panose="020E0502030303020204" pitchFamily="34" charset="0"/>
              <a:buChar char="‐"/>
              <a:defRPr sz="2000"/>
            </a:lvl2pPr>
            <a:lvl3pPr marL="1143000" indent="-228600">
              <a:lnSpc>
                <a:spcPct val="100000"/>
              </a:lnSpc>
              <a:buSzPct val="75000"/>
              <a:buFont typeface="Wingdings" panose="05000000000000000000" pitchFamily="2" charset="2"/>
              <a:buChar char="ü"/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EA9EF-02EE-4535-977C-58B1C018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15DEA-9515-4D20-BCF2-2A74BC4B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53C16-5077-450B-92A7-F187FDD2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2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7A61B3-C3A7-46B3-8DE7-D860DD37ED18}"/>
              </a:ext>
            </a:extLst>
          </p:cNvPr>
          <p:cNvSpPr/>
          <p:nvPr userDrawn="1"/>
        </p:nvSpPr>
        <p:spPr>
          <a:xfrm>
            <a:off x="0" y="520700"/>
            <a:ext cx="12192000" cy="927100"/>
          </a:xfrm>
          <a:prstGeom prst="rect">
            <a:avLst/>
          </a:prstGeom>
          <a:solidFill>
            <a:srgbClr val="F8971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CBF077-52C9-4DF3-96CE-3B68AAF4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282AD-EF40-46D5-BDE3-50633CBF3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 marL="685800" indent="-228600">
              <a:buFont typeface="Candara" panose="020E0502030303020204" pitchFamily="34" charset="0"/>
              <a:buChar char="‐"/>
              <a:defRPr sz="2000"/>
            </a:lvl2pPr>
            <a:lvl3pPr marL="1143000" indent="-228600">
              <a:buSzPct val="75000"/>
              <a:buFont typeface="Wingdings" panose="05000000000000000000" pitchFamily="2" charset="2"/>
              <a:buChar char="ü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EA9EF-02EE-4535-977C-58B1C018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15DEA-9515-4D20-BCF2-2A74BC4B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53C16-5077-450B-92A7-F187FDD2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3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EC179-BB81-4BF6-A977-8CC3DBCC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2B20A-515C-4348-906B-9F95A7F35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BA5EC-8629-4953-87EC-12E17569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3C5766-AE5D-4E6F-A8EB-4B881503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90B29-DD98-496A-82E0-A2CBBB91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8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E4655-433D-429E-AC80-B4F66FB9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604DB-0E27-4EB5-A4E8-A5900C8DF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 marL="685800" indent="-228600">
              <a:lnSpc>
                <a:spcPct val="100000"/>
              </a:lnSpc>
              <a:buFont typeface="Candara" panose="020E0502030303020204" pitchFamily="34" charset="0"/>
              <a:buChar char="‐"/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DB1CD2-6460-4C94-BDCC-659F54568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 marL="685800" indent="-228600">
              <a:lnSpc>
                <a:spcPct val="100000"/>
              </a:lnSpc>
              <a:buFont typeface="Candara" panose="020E0502030303020204" pitchFamily="34" charset="0"/>
              <a:buChar char="‐"/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C608D6-DFC2-400A-9607-73140F30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02CE8-E396-4EE9-998E-EF952326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2EB423-1F46-4939-8076-B8ED11BC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5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048F8-7A41-48C6-8800-5D62846C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384F0-B140-46F2-953A-8647D92A3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050518-9ABE-4350-9EF3-1C87D7DE2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 marL="685800" indent="-228600">
              <a:buFont typeface="Candara" panose="020E0502030303020204" pitchFamily="34" charset="0"/>
              <a:buChar char="‐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D4F4FD-B635-4654-9328-365E67C0A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084AA3-64C9-43BB-B46D-0A0E23B5F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 marL="685800" indent="-228600">
              <a:buFont typeface="Candara" panose="020E0502030303020204" pitchFamily="34" charset="0"/>
              <a:buChar char="‐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213ECD-ECF9-41C1-B648-0E6FC54C0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AFC90F-AB82-49D0-99BA-844D503C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C5D5FB-C5E0-431F-B48B-12B2BB0F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EF20-D9B7-4A99-B018-AAA2E182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696B9B-C900-4991-9D75-D4FDB675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EBEDA6-B4E1-4B9B-87ED-CBDD073B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7C1063-E573-4D3D-821C-20750B01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8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58DAAB-4214-419F-B94E-1114C499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5D4869-B230-41AA-B1C0-E50D5EA0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9650E-7A87-444E-914E-7E0512F3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84A55-929A-4CEF-BD5E-0984E44A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A6B49-A437-46CD-A615-FB8FD6895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0828E0-AA3B-4BF9-B896-AA4A2FF9C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51EE47-EB6E-4D86-8BDE-0E337959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080EB7-535F-490B-8781-DB5AC2A2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F61EF6-C4D0-46A2-86E4-1C2B2F8B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9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5C619A-5D75-4BBA-8606-36D57512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C8DF8-8EBB-421C-A516-21E10A1E2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787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00AA46-ECB4-4C23-A2E5-2EDD7CC07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8E32-34EF-4006-9DD0-8141A0712F6F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8BCF9-E20A-4913-AAC8-005A0C410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3569B-AE78-40E6-BF48-A3F666DC5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E8CA3-C6F7-46C3-8409-3157FD39D3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25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tags" Target="../tags/tag6.xml"/><Relationship Id="rId16" Type="http://schemas.openxmlformats.org/officeDocument/2006/relationships/image" Target="../media/image28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3.png"/><Relationship Id="rId5" Type="http://schemas.openxmlformats.org/officeDocument/2006/relationships/tags" Target="../tags/tag9.xml"/><Relationship Id="rId15" Type="http://schemas.openxmlformats.org/officeDocument/2006/relationships/image" Target="../media/image27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6.xml"/><Relationship Id="rId7" Type="http://schemas.openxmlformats.org/officeDocument/2006/relationships/image" Target="../media/image3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4" Type="http://schemas.openxmlformats.org/officeDocument/2006/relationships/tags" Target="../tags/tag17.xm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21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tags" Target="../tags/tag23.xml"/><Relationship Id="rId10" Type="http://schemas.openxmlformats.org/officeDocument/2006/relationships/image" Target="../media/image38.png"/><Relationship Id="rId4" Type="http://schemas.openxmlformats.org/officeDocument/2006/relationships/tags" Target="../tags/tag22.xml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6.xml"/><Relationship Id="rId7" Type="http://schemas.openxmlformats.org/officeDocument/2006/relationships/image" Target="../media/image4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5" Type="http://schemas.openxmlformats.org/officeDocument/2006/relationships/tags" Target="../tags/tag28.xml"/><Relationship Id="rId10" Type="http://schemas.openxmlformats.org/officeDocument/2006/relationships/image" Target="../media/image44.png"/><Relationship Id="rId4" Type="http://schemas.openxmlformats.org/officeDocument/2006/relationships/tags" Target="../tags/tag27.xml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52.png"/><Relationship Id="rId2" Type="http://schemas.openxmlformats.org/officeDocument/2006/relationships/tags" Target="../tags/tag32.xml"/><Relationship Id="rId16" Type="http://schemas.openxmlformats.org/officeDocument/2006/relationships/image" Target="../media/image56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51.png"/><Relationship Id="rId5" Type="http://schemas.openxmlformats.org/officeDocument/2006/relationships/tags" Target="../tags/tag35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tags" Target="../tags/tag34.xml"/><Relationship Id="rId9" Type="http://schemas.openxmlformats.org/officeDocument/2006/relationships/image" Target="../media/image19.gif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6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video" Target="../media/media2.mp4"/><Relationship Id="rId11" Type="http://schemas.openxmlformats.org/officeDocument/2006/relationships/image" Target="../media/image68.png"/><Relationship Id="rId5" Type="http://schemas.microsoft.com/office/2007/relationships/media" Target="../media/media2.mp4"/><Relationship Id="rId10" Type="http://schemas.openxmlformats.org/officeDocument/2006/relationships/image" Target="../media/image67.png"/><Relationship Id="rId4" Type="http://schemas.openxmlformats.org/officeDocument/2006/relationships/tags" Target="../tags/tag47.xml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7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53.xml"/><Relationship Id="rId7" Type="http://schemas.openxmlformats.org/officeDocument/2006/relationships/image" Target="../media/image7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7.png"/><Relationship Id="rId5" Type="http://schemas.openxmlformats.org/officeDocument/2006/relationships/tags" Target="../tags/tag55.xml"/><Relationship Id="rId10" Type="http://schemas.openxmlformats.org/officeDocument/2006/relationships/image" Target="../media/image76.png"/><Relationship Id="rId4" Type="http://schemas.openxmlformats.org/officeDocument/2006/relationships/tags" Target="../tags/tag54.xml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58.xml"/><Relationship Id="rId7" Type="http://schemas.openxmlformats.org/officeDocument/2006/relationships/image" Target="../media/image78.emf"/><Relationship Id="rId12" Type="http://schemas.openxmlformats.org/officeDocument/2006/relationships/image" Target="../media/image8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82.png"/><Relationship Id="rId5" Type="http://schemas.openxmlformats.org/officeDocument/2006/relationships/tags" Target="../tags/tag60.xml"/><Relationship Id="rId10" Type="http://schemas.openxmlformats.org/officeDocument/2006/relationships/image" Target="../media/image81.png"/><Relationship Id="rId4" Type="http://schemas.openxmlformats.org/officeDocument/2006/relationships/tags" Target="../tags/tag59.xml"/><Relationship Id="rId9" Type="http://schemas.openxmlformats.org/officeDocument/2006/relationships/image" Target="../media/image8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88.png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87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86.png"/><Relationship Id="rId5" Type="http://schemas.openxmlformats.org/officeDocument/2006/relationships/tags" Target="../tags/tag65.xml"/><Relationship Id="rId10" Type="http://schemas.openxmlformats.org/officeDocument/2006/relationships/image" Target="../media/image85.png"/><Relationship Id="rId4" Type="http://schemas.openxmlformats.org/officeDocument/2006/relationships/tags" Target="../tags/tag64.xml"/><Relationship Id="rId9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87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86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85.png"/><Relationship Id="rId5" Type="http://schemas.openxmlformats.org/officeDocument/2006/relationships/tags" Target="../tags/tag71.xml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tags" Target="../tags/tag70.xml"/><Relationship Id="rId9" Type="http://schemas.openxmlformats.org/officeDocument/2006/relationships/image" Target="../media/image31.png"/><Relationship Id="rId1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22.gif"/><Relationship Id="rId17" Type="http://schemas.openxmlformats.org/officeDocument/2006/relationships/image" Target="../media/image94.png"/><Relationship Id="rId2" Type="http://schemas.openxmlformats.org/officeDocument/2006/relationships/tags" Target="../tags/tag75.xml"/><Relationship Id="rId16" Type="http://schemas.openxmlformats.org/officeDocument/2006/relationships/image" Target="../media/image93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5" Type="http://schemas.openxmlformats.org/officeDocument/2006/relationships/image" Target="../media/image92.png"/><Relationship Id="rId10" Type="http://schemas.openxmlformats.org/officeDocument/2006/relationships/tags" Target="../tags/tag83.xml"/><Relationship Id="rId19" Type="http://schemas.openxmlformats.org/officeDocument/2006/relationships/image" Target="../media/image96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1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00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99.png"/><Relationship Id="rId5" Type="http://schemas.openxmlformats.org/officeDocument/2006/relationships/tags" Target="../tags/tag88.xml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tags" Target="../tags/tag87.xml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tags" Target="../tags/tag93.xml"/><Relationship Id="rId21" Type="http://schemas.openxmlformats.org/officeDocument/2006/relationships/image" Target="../media/image112.png"/><Relationship Id="rId7" Type="http://schemas.openxmlformats.org/officeDocument/2006/relationships/tags" Target="../tags/tag9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8.png"/><Relationship Id="rId2" Type="http://schemas.openxmlformats.org/officeDocument/2006/relationships/tags" Target="../tags/tag92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tags" Target="../tags/tag100.xml"/><Relationship Id="rId19" Type="http://schemas.openxmlformats.org/officeDocument/2006/relationships/image" Target="../media/image110.png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image" Target="../media/image1070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08.xml"/><Relationship Id="rId7" Type="http://schemas.openxmlformats.org/officeDocument/2006/relationships/image" Target="../media/image116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9.xml"/><Relationship Id="rId9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122.emf"/><Relationship Id="rId7" Type="http://schemas.openxmlformats.org/officeDocument/2006/relationships/image" Target="../media/image126.png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emf"/><Relationship Id="rId4" Type="http://schemas.openxmlformats.org/officeDocument/2006/relationships/image" Target="../media/image123.emf"/><Relationship Id="rId9" Type="http://schemas.openxmlformats.org/officeDocument/2006/relationships/image" Target="../media/image12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13" Type="http://schemas.openxmlformats.org/officeDocument/2006/relationships/image" Target="../media/image140.emf"/><Relationship Id="rId18" Type="http://schemas.openxmlformats.org/officeDocument/2006/relationships/image" Target="../media/image145.emf"/><Relationship Id="rId26" Type="http://schemas.openxmlformats.org/officeDocument/2006/relationships/image" Target="../media/image153.emf"/><Relationship Id="rId3" Type="http://schemas.openxmlformats.org/officeDocument/2006/relationships/image" Target="../media/image130.emf"/><Relationship Id="rId21" Type="http://schemas.openxmlformats.org/officeDocument/2006/relationships/image" Target="../media/image148.emf"/><Relationship Id="rId7" Type="http://schemas.openxmlformats.org/officeDocument/2006/relationships/image" Target="../media/image134.emf"/><Relationship Id="rId12" Type="http://schemas.openxmlformats.org/officeDocument/2006/relationships/image" Target="../media/image139.emf"/><Relationship Id="rId17" Type="http://schemas.openxmlformats.org/officeDocument/2006/relationships/image" Target="../media/image144.emf"/><Relationship Id="rId25" Type="http://schemas.openxmlformats.org/officeDocument/2006/relationships/image" Target="../media/image152.emf"/><Relationship Id="rId33" Type="http://schemas.openxmlformats.org/officeDocument/2006/relationships/image" Target="../media/image160.emf"/><Relationship Id="rId2" Type="http://schemas.openxmlformats.org/officeDocument/2006/relationships/image" Target="../media/image129.emf"/><Relationship Id="rId16" Type="http://schemas.openxmlformats.org/officeDocument/2006/relationships/image" Target="../media/image143.emf"/><Relationship Id="rId20" Type="http://schemas.openxmlformats.org/officeDocument/2006/relationships/image" Target="../media/image147.emf"/><Relationship Id="rId29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11" Type="http://schemas.openxmlformats.org/officeDocument/2006/relationships/image" Target="../media/image138.emf"/><Relationship Id="rId24" Type="http://schemas.openxmlformats.org/officeDocument/2006/relationships/image" Target="../media/image151.emf"/><Relationship Id="rId32" Type="http://schemas.openxmlformats.org/officeDocument/2006/relationships/image" Target="../media/image159.emf"/><Relationship Id="rId5" Type="http://schemas.openxmlformats.org/officeDocument/2006/relationships/image" Target="../media/image132.emf"/><Relationship Id="rId15" Type="http://schemas.openxmlformats.org/officeDocument/2006/relationships/image" Target="../media/image142.emf"/><Relationship Id="rId23" Type="http://schemas.openxmlformats.org/officeDocument/2006/relationships/image" Target="../media/image150.emf"/><Relationship Id="rId28" Type="http://schemas.openxmlformats.org/officeDocument/2006/relationships/image" Target="../media/image155.emf"/><Relationship Id="rId10" Type="http://schemas.openxmlformats.org/officeDocument/2006/relationships/image" Target="../media/image137.emf"/><Relationship Id="rId19" Type="http://schemas.openxmlformats.org/officeDocument/2006/relationships/image" Target="../media/image146.emf"/><Relationship Id="rId31" Type="http://schemas.openxmlformats.org/officeDocument/2006/relationships/image" Target="../media/image158.emf"/><Relationship Id="rId4" Type="http://schemas.openxmlformats.org/officeDocument/2006/relationships/image" Target="../media/image131.emf"/><Relationship Id="rId9" Type="http://schemas.openxmlformats.org/officeDocument/2006/relationships/image" Target="../media/image136.emf"/><Relationship Id="rId14" Type="http://schemas.openxmlformats.org/officeDocument/2006/relationships/image" Target="../media/image141.emf"/><Relationship Id="rId22" Type="http://schemas.openxmlformats.org/officeDocument/2006/relationships/image" Target="../media/image149.emf"/><Relationship Id="rId27" Type="http://schemas.openxmlformats.org/officeDocument/2006/relationships/image" Target="../media/image154.emf"/><Relationship Id="rId30" Type="http://schemas.openxmlformats.org/officeDocument/2006/relationships/image" Target="../media/image15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162.emf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3" Type="http://schemas.openxmlformats.org/officeDocument/2006/relationships/image" Target="../media/image164.emf"/><Relationship Id="rId7" Type="http://schemas.openxmlformats.org/officeDocument/2006/relationships/image" Target="../media/image168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65.png"/><Relationship Id="rId9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13" Type="http://schemas.openxmlformats.org/officeDocument/2006/relationships/image" Target="../media/image181.emf"/><Relationship Id="rId18" Type="http://schemas.openxmlformats.org/officeDocument/2006/relationships/image" Target="../media/image186.emf"/><Relationship Id="rId3" Type="http://schemas.openxmlformats.org/officeDocument/2006/relationships/image" Target="../media/image171.emf"/><Relationship Id="rId21" Type="http://schemas.openxmlformats.org/officeDocument/2006/relationships/image" Target="../media/image189.emf"/><Relationship Id="rId7" Type="http://schemas.openxmlformats.org/officeDocument/2006/relationships/image" Target="../media/image175.emf"/><Relationship Id="rId12" Type="http://schemas.openxmlformats.org/officeDocument/2006/relationships/image" Target="../media/image180.emf"/><Relationship Id="rId17" Type="http://schemas.openxmlformats.org/officeDocument/2006/relationships/image" Target="../media/image185.emf"/><Relationship Id="rId25" Type="http://schemas.openxmlformats.org/officeDocument/2006/relationships/image" Target="../media/image193.emf"/><Relationship Id="rId2" Type="http://schemas.openxmlformats.org/officeDocument/2006/relationships/image" Target="../media/image170.emf"/><Relationship Id="rId16" Type="http://schemas.openxmlformats.org/officeDocument/2006/relationships/image" Target="../media/image184.emf"/><Relationship Id="rId20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emf"/><Relationship Id="rId11" Type="http://schemas.openxmlformats.org/officeDocument/2006/relationships/image" Target="../media/image179.emf"/><Relationship Id="rId24" Type="http://schemas.openxmlformats.org/officeDocument/2006/relationships/image" Target="../media/image192.emf"/><Relationship Id="rId5" Type="http://schemas.openxmlformats.org/officeDocument/2006/relationships/image" Target="../media/image173.emf"/><Relationship Id="rId15" Type="http://schemas.openxmlformats.org/officeDocument/2006/relationships/image" Target="../media/image183.emf"/><Relationship Id="rId23" Type="http://schemas.openxmlformats.org/officeDocument/2006/relationships/image" Target="../media/image191.emf"/><Relationship Id="rId10" Type="http://schemas.openxmlformats.org/officeDocument/2006/relationships/image" Target="../media/image178.emf"/><Relationship Id="rId19" Type="http://schemas.openxmlformats.org/officeDocument/2006/relationships/image" Target="../media/image187.emf"/><Relationship Id="rId4" Type="http://schemas.openxmlformats.org/officeDocument/2006/relationships/image" Target="../media/image172.emf"/><Relationship Id="rId9" Type="http://schemas.openxmlformats.org/officeDocument/2006/relationships/image" Target="../media/image177.emf"/><Relationship Id="rId14" Type="http://schemas.openxmlformats.org/officeDocument/2006/relationships/image" Target="../media/image182.emf"/><Relationship Id="rId22" Type="http://schemas.openxmlformats.org/officeDocument/2006/relationships/image" Target="../media/image19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195.png"/><Relationship Id="rId4" Type="http://schemas.openxmlformats.org/officeDocument/2006/relationships/image" Target="../media/image19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9C85-CF49-46CD-9534-FA24EB561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876" y="609841"/>
            <a:ext cx="9769748" cy="1920240"/>
          </a:xfrm>
        </p:spPr>
        <p:txBody>
          <a:bodyPr>
            <a:noAutofit/>
          </a:bodyPr>
          <a:lstStyle/>
          <a:p>
            <a:pPr>
              <a:tabLst>
                <a:tab pos="4057650" algn="l"/>
              </a:tabLst>
            </a:pPr>
            <a:r>
              <a:rPr lang="en-US" sz="4000" b="1" dirty="0"/>
              <a:t>Uncertainty Quantification in the </a:t>
            </a:r>
            <a:br>
              <a:rPr lang="en-US" sz="4000" b="1" dirty="0"/>
            </a:br>
            <a:r>
              <a:rPr lang="en-US" sz="4000" b="1" dirty="0"/>
              <a:t>Dynamic Analysis of Offshore Structures</a:t>
            </a:r>
            <a:endParaRPr lang="en-US" sz="4000" b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06476-74C8-4C17-AD58-982AD4F69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032760"/>
            <a:ext cx="9144000" cy="307848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3200" dirty="0"/>
              <a:t>HyeongUk Lim</a:t>
            </a:r>
          </a:p>
          <a:p>
            <a:endParaRPr lang="en-US" b="1" dirty="0"/>
          </a:p>
          <a:p>
            <a:r>
              <a:rPr lang="en-US" dirty="0"/>
              <a:t>11/21/2019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8971F"/>
                </a:solidFill>
              </a:rPr>
              <a:t>Mechanics, Uncertainty, and Simulation in Engineering</a:t>
            </a:r>
          </a:p>
          <a:p>
            <a:r>
              <a:rPr lang="en-US" b="1" dirty="0">
                <a:solidFill>
                  <a:srgbClr val="BF5700"/>
                </a:solidFill>
              </a:rPr>
              <a:t>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153112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9383E6-CCBD-44FD-95C6-1CFC873D3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Uncertainties in “</a:t>
            </a:r>
            <a:r>
              <a:rPr lang="en-US" sz="2300" i="1" dirty="0"/>
              <a:t>input</a:t>
            </a:r>
            <a:r>
              <a:rPr lang="en-US" sz="2300" dirty="0"/>
              <a:t>” variables are modeled by: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r>
              <a:rPr lang="en-US" sz="2300" dirty="0"/>
              <a:t>Computation model relates “</a:t>
            </a:r>
            <a:r>
              <a:rPr lang="en-US" sz="2300" i="1" dirty="0"/>
              <a:t>input</a:t>
            </a:r>
            <a:r>
              <a:rPr lang="en-US" sz="2300" dirty="0"/>
              <a:t>” to “</a:t>
            </a:r>
            <a:r>
              <a:rPr lang="en-US" sz="2300" i="1" dirty="0"/>
              <a:t>response</a:t>
            </a:r>
            <a:r>
              <a:rPr lang="en-US" sz="2300" dirty="0"/>
              <a:t>” of interest: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r>
              <a:rPr lang="en-US" sz="2300" dirty="0">
                <a:solidFill>
                  <a:srgbClr val="FF0000"/>
                </a:solidFill>
              </a:rPr>
              <a:t>Uncertainty Quantification</a:t>
            </a:r>
            <a:r>
              <a:rPr lang="en-US" sz="2300" dirty="0"/>
              <a:t> seeks statistics of “</a:t>
            </a:r>
            <a:r>
              <a:rPr lang="en-US" sz="2300" i="1" dirty="0"/>
              <a:t>response</a:t>
            </a:r>
            <a:r>
              <a:rPr lang="en-US" sz="2300" dirty="0"/>
              <a:t>”:</a:t>
            </a:r>
          </a:p>
          <a:p>
            <a:endParaRPr lang="en-US" sz="2300" i="1" dirty="0"/>
          </a:p>
          <a:p>
            <a:endParaRPr lang="en-US" sz="2300" i="1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2D154AB-79E9-4474-A8F7-19BC8F92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Uncertainty Quantification?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8DA362-FB95-48AB-9517-FF15BB0A4A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2" y="2564763"/>
            <a:ext cx="5440911" cy="2765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EAD0B87-8914-454D-ABBA-29BCA675B0F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0" y="4016667"/>
            <a:ext cx="1503542" cy="2765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1B78B4-D8DE-468E-B52F-606DC2FA07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2" y="5468574"/>
            <a:ext cx="5075502" cy="2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9C85-CF49-46CD-9534-FA24EB561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876" y="609841"/>
            <a:ext cx="9769748" cy="1920240"/>
          </a:xfrm>
        </p:spPr>
        <p:txBody>
          <a:bodyPr>
            <a:noAutofit/>
          </a:bodyPr>
          <a:lstStyle/>
          <a:p>
            <a:pPr algn="l">
              <a:tabLst>
                <a:tab pos="4057650" algn="l"/>
              </a:tabLst>
            </a:pPr>
            <a:r>
              <a:rPr lang="en-US" sz="4000" b="1" dirty="0"/>
              <a:t>Uncertainty Quantification in the </a:t>
            </a:r>
            <a:br>
              <a:rPr lang="en-US" sz="4000" b="1" dirty="0"/>
            </a:br>
            <a:r>
              <a:rPr lang="en-US" sz="4000" b="1" dirty="0"/>
              <a:t>Dynamic Analysis of Offshore Structures</a:t>
            </a:r>
            <a:endParaRPr lang="en-US" sz="4000" b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06476-74C8-4C17-AD58-982AD4F69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032760"/>
            <a:ext cx="9144000" cy="307848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3200" dirty="0"/>
              <a:t>HyeongUk Lim</a:t>
            </a:r>
          </a:p>
          <a:p>
            <a:endParaRPr lang="en-US" b="1" dirty="0"/>
          </a:p>
          <a:p>
            <a:r>
              <a:rPr lang="en-US" dirty="0"/>
              <a:t>11/21/2019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8971F"/>
                </a:solidFill>
              </a:rPr>
              <a:t>Mechanics, Uncertainty, and Simulation in Engineering</a:t>
            </a:r>
          </a:p>
          <a:p>
            <a:r>
              <a:rPr lang="en-US" b="1" dirty="0">
                <a:solidFill>
                  <a:srgbClr val="BF5700"/>
                </a:solidFill>
              </a:rPr>
              <a:t>The University of Texas at Austin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0BFE75-6A19-46CB-9ACF-F73A7374CC61}"/>
              </a:ext>
            </a:extLst>
          </p:cNvPr>
          <p:cNvSpPr/>
          <p:nvPr/>
        </p:nvSpPr>
        <p:spPr>
          <a:xfrm>
            <a:off x="0" y="0"/>
            <a:ext cx="12192000" cy="192024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9605F9-C44C-4956-B7D2-C93A7104C838}"/>
              </a:ext>
            </a:extLst>
          </p:cNvPr>
          <p:cNvSpPr/>
          <p:nvPr/>
        </p:nvSpPr>
        <p:spPr>
          <a:xfrm>
            <a:off x="0" y="2500131"/>
            <a:ext cx="12192000" cy="435786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8535A-E271-4046-9FF8-0C9388E33698}"/>
              </a:ext>
            </a:extLst>
          </p:cNvPr>
          <p:cNvSpPr/>
          <p:nvPr/>
        </p:nvSpPr>
        <p:spPr>
          <a:xfrm>
            <a:off x="0" y="1920241"/>
            <a:ext cx="5683170" cy="57989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2A9F74-DE3D-46B3-8760-B8CAE875E4B3}"/>
              </a:ext>
            </a:extLst>
          </p:cNvPr>
          <p:cNvSpPr/>
          <p:nvPr/>
        </p:nvSpPr>
        <p:spPr>
          <a:xfrm>
            <a:off x="0" y="1250066"/>
            <a:ext cx="1184876" cy="60984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7FA47-42C4-432C-8488-10FD72E2A039}"/>
              </a:ext>
            </a:extLst>
          </p:cNvPr>
          <p:cNvSpPr/>
          <p:nvPr/>
        </p:nvSpPr>
        <p:spPr>
          <a:xfrm>
            <a:off x="10150997" y="1920241"/>
            <a:ext cx="2041003" cy="57989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6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73E34-B9BA-41DA-830E-6143CAFE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UQ for Offshore Structures?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2FC49-0BB4-490A-84C8-DE250D48F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ocean surface is irregular in space and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Ocean surface can be highly variable, with severe extremes (e.g., hurricane)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CC637B-3FA4-4673-8C81-A6C80400E218}"/>
              </a:ext>
            </a:extLst>
          </p:cNvPr>
          <p:cNvGrpSpPr/>
          <p:nvPr/>
        </p:nvGrpSpPr>
        <p:grpSpPr>
          <a:xfrm>
            <a:off x="1376216" y="2633546"/>
            <a:ext cx="4646452" cy="2338527"/>
            <a:chOff x="1570330" y="2413625"/>
            <a:chExt cx="4646452" cy="23385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4A2B8C4-F785-4EBE-A11C-442BBB598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247" t="51477" r="28323" b="13080"/>
            <a:stretch/>
          </p:blipFill>
          <p:spPr>
            <a:xfrm>
              <a:off x="1570330" y="2413625"/>
              <a:ext cx="4525670" cy="20307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40FD26-0481-414B-A17C-0F4CA9B7018D}"/>
                </a:ext>
              </a:extLst>
            </p:cNvPr>
            <p:cNvSpPr txBox="1"/>
            <p:nvPr/>
          </p:nvSpPr>
          <p:spPr>
            <a:xfrm>
              <a:off x="2606040" y="2473741"/>
              <a:ext cx="338683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  <a:latin typeface="Candara" pitchFamily="34" charset="0"/>
                </a:rPr>
                <a:t>Aerial photo of ocean waves</a:t>
              </a:r>
              <a:endParaRPr lang="ko-KR" altLang="en-US" sz="2000" b="1" dirty="0">
                <a:solidFill>
                  <a:srgbClr val="FF0000"/>
                </a:solidFill>
                <a:latin typeface="Candara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179849-4846-48B8-8EFF-E81867EE889E}"/>
                </a:ext>
              </a:extLst>
            </p:cNvPr>
            <p:cNvSpPr txBox="1"/>
            <p:nvPr/>
          </p:nvSpPr>
          <p:spPr>
            <a:xfrm>
              <a:off x="5232925" y="4444375"/>
              <a:ext cx="983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Candara" pitchFamily="34" charset="0"/>
                </a:rPr>
                <a:t>(Fonseca)</a:t>
              </a:r>
              <a:endParaRPr lang="ko-KR" altLang="en-US" sz="1400" dirty="0">
                <a:latin typeface="Candara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88C1E-07B5-4B6E-A488-21F31A527156}"/>
              </a:ext>
            </a:extLst>
          </p:cNvPr>
          <p:cNvGrpSpPr/>
          <p:nvPr/>
        </p:nvGrpSpPr>
        <p:grpSpPr>
          <a:xfrm>
            <a:off x="6188597" y="2693662"/>
            <a:ext cx="5165203" cy="2079148"/>
            <a:chOff x="6519871" y="2473741"/>
            <a:chExt cx="5165203" cy="2079148"/>
          </a:xfrm>
        </p:grpSpPr>
        <p:pic>
          <p:nvPicPr>
            <p:cNvPr id="4" name="Picture 2" descr="Figure 1.">
              <a:extLst>
                <a:ext uri="{FF2B5EF4-FFF2-40B4-BE49-F238E27FC236}">
                  <a16:creationId xmlns:a16="http://schemas.microsoft.com/office/drawing/2014/main" id="{CBDD5846-FE8E-44F3-9578-546406D88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871" y="2591570"/>
              <a:ext cx="5032443" cy="167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848970-7C65-48AB-89C2-3BED7C2EDD10}"/>
                </a:ext>
              </a:extLst>
            </p:cNvPr>
            <p:cNvSpPr txBox="1"/>
            <p:nvPr/>
          </p:nvSpPr>
          <p:spPr>
            <a:xfrm>
              <a:off x="9972746" y="4214335"/>
              <a:ext cx="1712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(Adcock </a:t>
              </a:r>
              <a:r>
                <a:rPr lang="en-US" sz="1400" i="1" dirty="0"/>
                <a:t>et al</a:t>
              </a:r>
              <a:r>
                <a:rPr lang="en-US" sz="1400" dirty="0"/>
                <a:t>, </a:t>
              </a:r>
              <a:r>
                <a:rPr lang="en-US" sz="1600" dirty="0"/>
                <a:t>2019</a:t>
              </a:r>
              <a:r>
                <a:rPr lang="en-US" sz="1400" dirty="0"/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ADA0CD-94EA-444A-B4C9-547F258A1E85}"/>
                </a:ext>
              </a:extLst>
            </p:cNvPr>
            <p:cNvSpPr txBox="1"/>
            <p:nvPr/>
          </p:nvSpPr>
          <p:spPr>
            <a:xfrm>
              <a:off x="8165475" y="2473741"/>
              <a:ext cx="338683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  <a:latin typeface="Candara" pitchFamily="34" charset="0"/>
                </a:rPr>
                <a:t>Wave elevation time record</a:t>
              </a:r>
              <a:endParaRPr lang="ko-KR" altLang="en-US" sz="2000" b="1" dirty="0">
                <a:solidFill>
                  <a:srgbClr val="FF0000"/>
                </a:solidFill>
                <a:latin typeface="Candar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74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73E34-B9BA-41DA-830E-6143CAFE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fail in UQ studies?</a:t>
            </a:r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F01B8323-F3C3-4A84-8B85-902B3FD361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Hurricane Katrina 2005: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Radius: 24 miles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Max. wave height: </a:t>
            </a:r>
            <a:r>
              <a:rPr lang="en-US" sz="2400" dirty="0">
                <a:solidFill>
                  <a:srgbClr val="FF0000"/>
                </a:solidFill>
              </a:rPr>
              <a:t>91</a:t>
            </a:r>
            <a:r>
              <a:rPr lang="en-US" sz="2400" dirty="0"/>
              <a:t> ft (28 m)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74C1E63F-FB46-4EF7-A82E-DE27E14683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Severe structural damage: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4E7D5D-257C-4EDD-B78C-C6359D5F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28" y="2326508"/>
            <a:ext cx="3994229" cy="26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60BDB3-DA65-4912-B6F4-988511B9A6C7}"/>
              </a:ext>
            </a:extLst>
          </p:cNvPr>
          <p:cNvSpPr txBox="1"/>
          <p:nvPr/>
        </p:nvSpPr>
        <p:spPr>
          <a:xfrm>
            <a:off x="4196848" y="4989327"/>
            <a:ext cx="127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ndara" pitchFamily="34" charset="0"/>
              </a:rPr>
              <a:t>(NOAA, 2005)</a:t>
            </a:r>
            <a:endParaRPr lang="ko-KR" altLang="en-US" sz="1400" dirty="0">
              <a:latin typeface="Candara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F6747-7FED-4083-A03A-0FE51C51C6EF}"/>
              </a:ext>
            </a:extLst>
          </p:cNvPr>
          <p:cNvSpPr txBox="1"/>
          <p:nvPr/>
        </p:nvSpPr>
        <p:spPr>
          <a:xfrm>
            <a:off x="10935243" y="6519114"/>
            <a:ext cx="127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ndara" pitchFamily="34" charset="0"/>
              </a:rPr>
              <a:t>(Gilbert, 2019)</a:t>
            </a:r>
            <a:endParaRPr lang="ko-KR" altLang="en-US" sz="1400" dirty="0">
              <a:latin typeface="Candara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43424A-960D-46EB-B2C3-933AF2BA8CEB}"/>
              </a:ext>
            </a:extLst>
          </p:cNvPr>
          <p:cNvGrpSpPr/>
          <p:nvPr/>
        </p:nvGrpSpPr>
        <p:grpSpPr>
          <a:xfrm>
            <a:off x="6200588" y="2326508"/>
            <a:ext cx="4791732" cy="3523816"/>
            <a:chOff x="6200588" y="2326508"/>
            <a:chExt cx="4791732" cy="352381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8F4F677-CED6-4327-954D-CC1D3803E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42" t="10802" r="21290" b="12236"/>
            <a:stretch/>
          </p:blipFill>
          <p:spPr>
            <a:xfrm>
              <a:off x="6200588" y="2326508"/>
              <a:ext cx="4791732" cy="35238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6ABA10-4E59-4D02-B116-8DE2589763DA}"/>
                </a:ext>
              </a:extLst>
            </p:cNvPr>
            <p:cNvSpPr txBox="1"/>
            <p:nvPr/>
          </p:nvSpPr>
          <p:spPr>
            <a:xfrm>
              <a:off x="6298231" y="2493664"/>
              <a:ext cx="1992329" cy="5232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Collapse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A584B3-5CAC-403A-B1D7-A3F6BC0038F9}"/>
              </a:ext>
            </a:extLst>
          </p:cNvPr>
          <p:cNvGrpSpPr/>
          <p:nvPr/>
        </p:nvGrpSpPr>
        <p:grpSpPr>
          <a:xfrm>
            <a:off x="6200588" y="2326508"/>
            <a:ext cx="4262228" cy="3523816"/>
            <a:chOff x="18652981" y="2326508"/>
            <a:chExt cx="4262228" cy="352381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34B5DFC-0201-4A94-B936-04944C01E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672" t="23460" r="28037" b="12912"/>
            <a:stretch/>
          </p:blipFill>
          <p:spPr>
            <a:xfrm>
              <a:off x="18652981" y="2326508"/>
              <a:ext cx="4262228" cy="35238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DF54EB-FFC8-4E33-9BE9-4723912605BD}"/>
                </a:ext>
              </a:extLst>
            </p:cNvPr>
            <p:cNvSpPr txBox="1"/>
            <p:nvPr/>
          </p:nvSpPr>
          <p:spPr>
            <a:xfrm>
              <a:off x="19989413" y="2611484"/>
              <a:ext cx="1992329" cy="5232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Bending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041C7D-5EC1-4480-A57D-4D53AD1E56CC}"/>
              </a:ext>
            </a:extLst>
          </p:cNvPr>
          <p:cNvGrpSpPr/>
          <p:nvPr/>
        </p:nvGrpSpPr>
        <p:grpSpPr>
          <a:xfrm>
            <a:off x="6200588" y="2326509"/>
            <a:ext cx="4791732" cy="3523816"/>
            <a:chOff x="10041068" y="2326509"/>
            <a:chExt cx="4791732" cy="352381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1377A7E-9C2C-460D-8838-4F0543721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120" t="12489" r="22627" b="15274"/>
            <a:stretch/>
          </p:blipFill>
          <p:spPr>
            <a:xfrm>
              <a:off x="10041068" y="2326509"/>
              <a:ext cx="4791732" cy="352381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8C635C-13A6-4336-83EE-40EC304E6740}"/>
                </a:ext>
              </a:extLst>
            </p:cNvPr>
            <p:cNvSpPr txBox="1"/>
            <p:nvPr/>
          </p:nvSpPr>
          <p:spPr>
            <a:xfrm>
              <a:off x="12481487" y="5035494"/>
              <a:ext cx="1992329" cy="5232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Buckling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884226-AEB3-4F66-BD48-A98DDA5074A0}"/>
              </a:ext>
            </a:extLst>
          </p:cNvPr>
          <p:cNvGrpSpPr/>
          <p:nvPr/>
        </p:nvGrpSpPr>
        <p:grpSpPr>
          <a:xfrm>
            <a:off x="1495370" y="1600200"/>
            <a:ext cx="3663743" cy="4802187"/>
            <a:chOff x="4444678" y="613458"/>
            <a:chExt cx="4441842" cy="582206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4F2A22C-6AD9-41A6-B4DF-607FA809061F}"/>
                </a:ext>
              </a:extLst>
            </p:cNvPr>
            <p:cNvGrpSpPr/>
            <p:nvPr/>
          </p:nvGrpSpPr>
          <p:grpSpPr>
            <a:xfrm>
              <a:off x="4444678" y="613458"/>
              <a:ext cx="4441842" cy="5822066"/>
              <a:chOff x="4444678" y="613458"/>
              <a:chExt cx="4441842" cy="582206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42AE3D1-D407-43A0-847E-1BD9D1993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6456" t="8945" r="27111" b="6159"/>
              <a:stretch/>
            </p:blipFill>
            <p:spPr>
              <a:xfrm>
                <a:off x="4444678" y="613458"/>
                <a:ext cx="4441842" cy="5822066"/>
              </a:xfrm>
              <a:prstGeom prst="rect">
                <a:avLst/>
              </a:prstGeom>
            </p:spPr>
          </p:pic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36E73A52-4D33-4284-8F3D-A6B93B3B8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542" y="4143737"/>
                <a:ext cx="0" cy="1817225"/>
              </a:xfrm>
              <a:prstGeom prst="straightConnector1">
                <a:avLst/>
              </a:prstGeom>
              <a:ln w="63500">
                <a:solidFill>
                  <a:srgbClr val="FFFF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8472CD-44D5-4EEB-B6EE-4FC2232317DE}"/>
                </a:ext>
              </a:extLst>
            </p:cNvPr>
            <p:cNvSpPr txBox="1"/>
            <p:nvPr/>
          </p:nvSpPr>
          <p:spPr>
            <a:xfrm>
              <a:off x="4665840" y="4785761"/>
              <a:ext cx="1192182" cy="6343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/>
                <a:t>30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7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21" grpId="0" build="p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3256E88-2CD2-4362-A347-E54DB6233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187"/>
            <a:ext cx="12192000" cy="2480186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F3B67816-B75B-41BB-B01C-E3ED1D8C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quantify ‘‘Uncertainty’’? 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4563FEA-5B41-4EA1-B47B-87A9660D2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8853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Computational model,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b="1" dirty="0"/>
              <a:t>x</a:t>
            </a:r>
            <a:r>
              <a:rPr lang="en-US" dirty="0"/>
              <a:t>)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/>
              <a:t>(e.g., stochastic time series simulator)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Steps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(1) Sample input parameter sets</a:t>
            </a:r>
          </a:p>
          <a:p>
            <a:pPr marL="457200" lvl="1" indent="0">
              <a:buNone/>
            </a:pPr>
            <a:r>
              <a:rPr lang="en-US" dirty="0"/>
              <a:t>(2) Propagate to the model</a:t>
            </a:r>
          </a:p>
          <a:p>
            <a:pPr marL="457200" lvl="1" indent="0">
              <a:buNone/>
            </a:pPr>
            <a:r>
              <a:rPr lang="en-US" dirty="0"/>
              <a:t>(3) Seek statistics in the computed output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C0F0B46-5451-4B67-BA24-9376516E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8853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Quantity of Interest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(e.g., maximum value in time series)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Propagation methods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Monte Carlo simulations in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b="1" dirty="0"/>
              <a:t>x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F4B527-133B-4A4C-84D6-9F52DFA0E9C8}"/>
              </a:ext>
            </a:extLst>
          </p:cNvPr>
          <p:cNvGrpSpPr/>
          <p:nvPr/>
        </p:nvGrpSpPr>
        <p:grpSpPr>
          <a:xfrm>
            <a:off x="4297350" y="2805034"/>
            <a:ext cx="1355522" cy="369332"/>
            <a:chOff x="4016415" y="1810562"/>
            <a:chExt cx="1355522" cy="36933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366E153-4388-415C-B6C2-D47DEF393ACB}"/>
                </a:ext>
              </a:extLst>
            </p:cNvPr>
            <p:cNvSpPr/>
            <p:nvPr/>
          </p:nvSpPr>
          <p:spPr>
            <a:xfrm>
              <a:off x="4016415" y="1944547"/>
              <a:ext cx="136485" cy="13648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48481C-551F-43FF-926A-FF6AD3B734FD}"/>
                </a:ext>
              </a:extLst>
            </p:cNvPr>
            <p:cNvSpPr txBox="1"/>
            <p:nvPr/>
          </p:nvSpPr>
          <p:spPr>
            <a:xfrm>
              <a:off x="4108450" y="1810562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</a:t>
              </a:r>
              <a:r>
                <a:rPr lang="en-US" dirty="0">
                  <a:solidFill>
                    <a:srgbClr val="0070C0"/>
                  </a:solidFill>
                </a:rPr>
                <a:t>maximum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62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9C85-CF49-46CD-9534-FA24EB561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876" y="609841"/>
            <a:ext cx="9769748" cy="1920240"/>
          </a:xfrm>
        </p:spPr>
        <p:txBody>
          <a:bodyPr>
            <a:noAutofit/>
          </a:bodyPr>
          <a:lstStyle/>
          <a:p>
            <a:pPr algn="l">
              <a:tabLst>
                <a:tab pos="4057650" algn="l"/>
              </a:tabLst>
            </a:pPr>
            <a:r>
              <a:rPr lang="en-US" sz="4000" b="1" dirty="0"/>
              <a:t>Uncertainty Quantification in the </a:t>
            </a:r>
            <a:br>
              <a:rPr lang="en-US" sz="4000" b="1" dirty="0"/>
            </a:br>
            <a:r>
              <a:rPr lang="en-US" sz="4000" b="1" dirty="0"/>
              <a:t>Dynamic Analysis of Offshore Structures</a:t>
            </a:r>
            <a:endParaRPr lang="en-US" sz="4000" b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06476-74C8-4C17-AD58-982AD4F69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032760"/>
            <a:ext cx="9144000" cy="307848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3200" dirty="0"/>
              <a:t>HyeongUk Lim</a:t>
            </a:r>
          </a:p>
          <a:p>
            <a:endParaRPr lang="en-US" b="1" dirty="0"/>
          </a:p>
          <a:p>
            <a:r>
              <a:rPr lang="en-US" dirty="0"/>
              <a:t>11/21/2019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8971F"/>
                </a:solidFill>
              </a:rPr>
              <a:t>Mechanics, Uncertainty, and Simulation in Engineering</a:t>
            </a:r>
          </a:p>
          <a:p>
            <a:r>
              <a:rPr lang="en-US" b="1" dirty="0">
                <a:solidFill>
                  <a:srgbClr val="BF5700"/>
                </a:solidFill>
              </a:rPr>
              <a:t>The University of Texas at Austin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0BFE75-6A19-46CB-9ACF-F73A7374CC61}"/>
              </a:ext>
            </a:extLst>
          </p:cNvPr>
          <p:cNvSpPr/>
          <p:nvPr/>
        </p:nvSpPr>
        <p:spPr>
          <a:xfrm>
            <a:off x="0" y="0"/>
            <a:ext cx="12192000" cy="192024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9605F9-C44C-4956-B7D2-C93A7104C838}"/>
              </a:ext>
            </a:extLst>
          </p:cNvPr>
          <p:cNvSpPr/>
          <p:nvPr/>
        </p:nvSpPr>
        <p:spPr>
          <a:xfrm>
            <a:off x="0" y="2500131"/>
            <a:ext cx="12192000" cy="435786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8535A-E271-4046-9FF8-0C9388E33698}"/>
              </a:ext>
            </a:extLst>
          </p:cNvPr>
          <p:cNvSpPr/>
          <p:nvPr/>
        </p:nvSpPr>
        <p:spPr>
          <a:xfrm>
            <a:off x="0" y="1920241"/>
            <a:ext cx="1184876" cy="57989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2A9F74-DE3D-46B3-8760-B8CAE875E4B3}"/>
              </a:ext>
            </a:extLst>
          </p:cNvPr>
          <p:cNvSpPr/>
          <p:nvPr/>
        </p:nvSpPr>
        <p:spPr>
          <a:xfrm>
            <a:off x="0" y="1250066"/>
            <a:ext cx="1184876" cy="60984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7FA47-42C4-432C-8488-10FD72E2A039}"/>
              </a:ext>
            </a:extLst>
          </p:cNvPr>
          <p:cNvSpPr/>
          <p:nvPr/>
        </p:nvSpPr>
        <p:spPr>
          <a:xfrm>
            <a:off x="10150997" y="1920241"/>
            <a:ext cx="2041003" cy="57989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B79BF3-38C7-45BF-ACB9-4DFCDB1BD2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98" y="3429000"/>
            <a:ext cx="2743035" cy="682655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ACE7A1-6DD7-4FF0-B4C6-FC01AB3CA81B}"/>
              </a:ext>
            </a:extLst>
          </p:cNvPr>
          <p:cNvGrpSpPr/>
          <p:nvPr/>
        </p:nvGrpSpPr>
        <p:grpSpPr>
          <a:xfrm>
            <a:off x="4438300" y="2681869"/>
            <a:ext cx="3415913" cy="3125166"/>
            <a:chOff x="4438300" y="2681869"/>
            <a:chExt cx="3415913" cy="312516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9A888CE-5FE3-4E04-B16E-C1639533354F}"/>
                </a:ext>
              </a:extLst>
            </p:cNvPr>
            <p:cNvGrpSpPr/>
            <p:nvPr/>
          </p:nvGrpSpPr>
          <p:grpSpPr>
            <a:xfrm>
              <a:off x="4444953" y="3368281"/>
              <a:ext cx="3296967" cy="2438754"/>
              <a:chOff x="4051300" y="3164156"/>
              <a:chExt cx="6571415" cy="4860850"/>
            </a:xfrm>
          </p:grpSpPr>
          <p:pic>
            <p:nvPicPr>
              <p:cNvPr id="18" name="Picture 2" descr="C:\Users\Owner\Dropbox\01 - Research\04c - FlexNARAuniform\simulation\testAnimated.gif">
                <a:extLst>
                  <a:ext uri="{FF2B5EF4-FFF2-40B4-BE49-F238E27FC236}">
                    <a16:creationId xmlns:a16="http://schemas.microsoft.com/office/drawing/2014/main" id="{B673B363-7334-41C5-A7FE-E6C001EF36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051300" y="3164156"/>
                <a:ext cx="6400800" cy="4800599"/>
              </a:xfrm>
              <a:prstGeom prst="rect">
                <a:avLst/>
              </a:prstGeom>
              <a:noFill/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6D1C86-53AB-445E-B3CC-2A87B36DB7B7}"/>
                  </a:ext>
                </a:extLst>
              </p:cNvPr>
              <p:cNvSpPr txBox="1"/>
              <p:nvPr/>
            </p:nvSpPr>
            <p:spPr>
              <a:xfrm>
                <a:off x="4337625" y="7503573"/>
                <a:ext cx="1092709" cy="521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(Top)</a:t>
                </a:r>
                <a:endParaRPr lang="ko-KR" altLang="en-US" sz="11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1ECC16-62B0-4834-BB70-1116CF3F357F}"/>
                  </a:ext>
                </a:extLst>
              </p:cNvPr>
              <p:cNvSpPr txBox="1"/>
              <p:nvPr/>
            </p:nvSpPr>
            <p:spPr>
              <a:xfrm>
                <a:off x="9183166" y="7493574"/>
                <a:ext cx="1439549" cy="521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(Bottom)</a:t>
                </a:r>
                <a:endParaRPr lang="ko-KR" altLang="en-US" sz="1100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D8ABBE-3C49-4365-84F1-0A6130B40174}"/>
                </a:ext>
              </a:extLst>
            </p:cNvPr>
            <p:cNvSpPr txBox="1"/>
            <p:nvPr/>
          </p:nvSpPr>
          <p:spPr>
            <a:xfrm>
              <a:off x="4438300" y="2681869"/>
              <a:ext cx="3415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BF5700"/>
                  </a:solidFill>
                  <a:latin typeface="Candara" pitchFamily="34" charset="0"/>
                </a:rPr>
                <a:t>Cross-flow riser response</a:t>
              </a:r>
            </a:p>
            <a:p>
              <a:r>
                <a:rPr lang="en-US" altLang="ko-KR" sz="1600" b="1" dirty="0">
                  <a:latin typeface="Candara" pitchFamily="34" charset="0"/>
                </a:rPr>
                <a:t>(Lim, Manuel, Low, and Srinil, 2017)</a:t>
              </a:r>
              <a:endParaRPr lang="ko-KR" altLang="en-US" sz="1600" b="1" dirty="0">
                <a:latin typeface="Candara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1CAD9BB-A848-410C-AB0B-BB6756D09533}"/>
              </a:ext>
            </a:extLst>
          </p:cNvPr>
          <p:cNvGrpSpPr/>
          <p:nvPr/>
        </p:nvGrpSpPr>
        <p:grpSpPr>
          <a:xfrm>
            <a:off x="7821940" y="4567541"/>
            <a:ext cx="4310063" cy="2289204"/>
            <a:chOff x="7821940" y="4544391"/>
            <a:chExt cx="4310063" cy="22892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6669E12-0051-4496-A8C0-7BB849FA3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1940" y="5080995"/>
              <a:ext cx="4310063" cy="1752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BA2F53-E0D0-4C23-9DDA-52A2912D1C09}"/>
                </a:ext>
              </a:extLst>
            </p:cNvPr>
            <p:cNvSpPr txBox="1"/>
            <p:nvPr/>
          </p:nvSpPr>
          <p:spPr>
            <a:xfrm>
              <a:off x="8140704" y="4544391"/>
              <a:ext cx="2268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BF5700"/>
                  </a:solidFill>
                  <a:latin typeface="Candara" pitchFamily="34" charset="0"/>
                </a:rPr>
                <a:t>Wave elevation</a:t>
              </a:r>
              <a:br>
                <a:rPr lang="en-US" altLang="ko-KR" sz="2000" b="1" dirty="0">
                  <a:solidFill>
                    <a:srgbClr val="BF5700"/>
                  </a:solidFill>
                  <a:latin typeface="Candara" pitchFamily="34" charset="0"/>
                </a:rPr>
              </a:br>
              <a:r>
                <a:rPr lang="en-US" altLang="ko-KR" sz="1600" b="1" dirty="0">
                  <a:latin typeface="Candara" pitchFamily="34" charset="0"/>
                </a:rPr>
                <a:t>(Lim and Manuel, 2019)</a:t>
              </a:r>
              <a:endParaRPr lang="ko-KR" altLang="en-US" sz="1600" b="1" dirty="0">
                <a:solidFill>
                  <a:srgbClr val="BF5700"/>
                </a:solidFill>
                <a:latin typeface="Candara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CC1FDD-5E73-4C62-8C30-D9260ABA0688}"/>
              </a:ext>
            </a:extLst>
          </p:cNvPr>
          <p:cNvGrpSpPr/>
          <p:nvPr/>
        </p:nvGrpSpPr>
        <p:grpSpPr>
          <a:xfrm>
            <a:off x="6216754" y="186373"/>
            <a:ext cx="5380886" cy="1628336"/>
            <a:chOff x="6216754" y="186373"/>
            <a:chExt cx="5380886" cy="162833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10F30EB-847E-47CF-A693-C52F386CF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022" y="186373"/>
              <a:ext cx="3151618" cy="162833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F462B7-61C7-4FA0-A999-D58BF7181173}"/>
                </a:ext>
              </a:extLst>
            </p:cNvPr>
            <p:cNvSpPr txBox="1"/>
            <p:nvPr/>
          </p:nvSpPr>
          <p:spPr>
            <a:xfrm>
              <a:off x="6216754" y="192960"/>
              <a:ext cx="21652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BF5700"/>
                  </a:solidFill>
                  <a:latin typeface="Candara" pitchFamily="34" charset="0"/>
                </a:rPr>
                <a:t>Wood floor</a:t>
              </a:r>
              <a:br>
                <a:rPr lang="en-US" altLang="ko-KR" sz="2000" b="1" dirty="0">
                  <a:solidFill>
                    <a:srgbClr val="BF5700"/>
                  </a:solidFill>
                  <a:latin typeface="Candara" pitchFamily="34" charset="0"/>
                </a:rPr>
              </a:br>
              <a:r>
                <a:rPr lang="en-US" altLang="ko-KR" sz="2000" b="1" dirty="0">
                  <a:solidFill>
                    <a:srgbClr val="BF5700"/>
                  </a:solidFill>
                  <a:latin typeface="Candara" pitchFamily="34" charset="0"/>
                </a:rPr>
                <a:t>response</a:t>
              </a:r>
              <a:br>
                <a:rPr lang="en-US" altLang="ko-KR" sz="2000" b="1" dirty="0">
                  <a:solidFill>
                    <a:srgbClr val="BF5700"/>
                  </a:solidFill>
                  <a:latin typeface="Candara" pitchFamily="34" charset="0"/>
                </a:rPr>
              </a:br>
              <a:r>
                <a:rPr lang="en-US" altLang="ko-KR" sz="1600" b="1" dirty="0">
                  <a:latin typeface="Candara" pitchFamily="34" charset="0"/>
                </a:rPr>
                <a:t>(Lim, Manuel, Persson,</a:t>
              </a:r>
              <a:br>
                <a:rPr lang="en-US" altLang="ko-KR" sz="1600" b="1" dirty="0">
                  <a:latin typeface="Candara" pitchFamily="34" charset="0"/>
                </a:rPr>
              </a:br>
              <a:r>
                <a:rPr lang="en-US" altLang="ko-KR" sz="1600" b="1" dirty="0">
                  <a:latin typeface="Candara" pitchFamily="34" charset="0"/>
                </a:rPr>
                <a:t> and Andersen, 2019)</a:t>
              </a:r>
              <a:endParaRPr lang="ko-KR" altLang="en-US" sz="1600" b="1" dirty="0">
                <a:solidFill>
                  <a:srgbClr val="BF5700"/>
                </a:solidFill>
                <a:latin typeface="Candara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E1B746-7C4A-456F-A4D5-2E677E21098B}"/>
              </a:ext>
            </a:extLst>
          </p:cNvPr>
          <p:cNvGrpSpPr/>
          <p:nvPr/>
        </p:nvGrpSpPr>
        <p:grpSpPr>
          <a:xfrm>
            <a:off x="7821775" y="2330977"/>
            <a:ext cx="4310227" cy="2335690"/>
            <a:chOff x="7821775" y="2330977"/>
            <a:chExt cx="4310227" cy="233569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AC9E25A-ACD8-41C1-8A64-723E4A1FA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1775" y="2914067"/>
              <a:ext cx="4310063" cy="17526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50489A-0EDE-4B0E-8C4B-D37F56EB2AA7}"/>
                </a:ext>
              </a:extLst>
            </p:cNvPr>
            <p:cNvSpPr txBox="1"/>
            <p:nvPr/>
          </p:nvSpPr>
          <p:spPr>
            <a:xfrm>
              <a:off x="8140703" y="2330977"/>
              <a:ext cx="39912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BF5700"/>
                  </a:solidFill>
                  <a:latin typeface="Candara" pitchFamily="34" charset="0"/>
                </a:rPr>
                <a:t>Floating structure response (surge)</a:t>
              </a:r>
              <a:br>
                <a:rPr lang="en-US" altLang="ko-KR" sz="2000" b="1" dirty="0">
                  <a:solidFill>
                    <a:srgbClr val="BF5700"/>
                  </a:solidFill>
                  <a:latin typeface="Candara" pitchFamily="34" charset="0"/>
                </a:rPr>
              </a:br>
              <a:r>
                <a:rPr lang="en-US" altLang="ko-KR" sz="1600" b="1" dirty="0">
                  <a:latin typeface="Candara" pitchFamily="34" charset="0"/>
                </a:rPr>
                <a:t>(Lim, Manuel, and Low, 2018)</a:t>
              </a:r>
              <a:endParaRPr lang="ko-KR" altLang="en-US" sz="2000" b="1" dirty="0">
                <a:solidFill>
                  <a:srgbClr val="BF5700"/>
                </a:solidFill>
                <a:latin typeface="Candar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3C78FC-5E88-4FD6-8834-BDE004855DA2}"/>
              </a:ext>
            </a:extLst>
          </p:cNvPr>
          <p:cNvGrpSpPr/>
          <p:nvPr/>
        </p:nvGrpSpPr>
        <p:grpSpPr>
          <a:xfrm>
            <a:off x="1716161" y="2601073"/>
            <a:ext cx="3691175" cy="1725269"/>
            <a:chOff x="1716161" y="2601073"/>
            <a:chExt cx="3691175" cy="172526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31B619-A3A0-445E-ABDE-94CD5ABC14C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57" y="3695797"/>
              <a:ext cx="2695582" cy="6305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008564-C6EF-4598-AFA6-48C255956429}"/>
                </a:ext>
              </a:extLst>
            </p:cNvPr>
            <p:cNvSpPr txBox="1"/>
            <p:nvPr/>
          </p:nvSpPr>
          <p:spPr>
            <a:xfrm>
              <a:off x="1716161" y="2601073"/>
              <a:ext cx="36911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Candara" pitchFamily="34" charset="0"/>
                </a:rPr>
                <a:t>Approximation</a:t>
              </a:r>
              <a:endParaRPr lang="ko-KR" altLang="en-US" sz="2400" dirty="0">
                <a:latin typeface="Candara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E2EEC3-C199-4591-B005-14415CF7D0E4}"/>
              </a:ext>
            </a:extLst>
          </p:cNvPr>
          <p:cNvGrpSpPr/>
          <p:nvPr/>
        </p:nvGrpSpPr>
        <p:grpSpPr>
          <a:xfrm>
            <a:off x="6497988" y="2601073"/>
            <a:ext cx="3916929" cy="2787739"/>
            <a:chOff x="6175257" y="2601073"/>
            <a:chExt cx="3916929" cy="27877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59930A-302C-49A9-BB8E-1668C5BFCF42}"/>
                </a:ext>
              </a:extLst>
            </p:cNvPr>
            <p:cNvSpPr txBox="1"/>
            <p:nvPr/>
          </p:nvSpPr>
          <p:spPr>
            <a:xfrm>
              <a:off x="6401011" y="2601073"/>
              <a:ext cx="36911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Candara" pitchFamily="34" charset="0"/>
                </a:rPr>
                <a:t>Integration</a:t>
              </a:r>
              <a:endParaRPr lang="ko-KR" altLang="en-US" sz="2400" dirty="0">
                <a:latin typeface="Candara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44A58D6-1B59-4AF5-9C97-F6741E4A064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257" y="3695798"/>
              <a:ext cx="3379725" cy="1693014"/>
            </a:xfrm>
            <a:prstGeom prst="rect">
              <a:avLst/>
            </a:prstGeom>
          </p:spPr>
        </p:pic>
      </p:grpSp>
      <p:sp>
        <p:nvSpPr>
          <p:cNvPr id="17" name="제목 16">
            <a:extLst>
              <a:ext uri="{FF2B5EF4-FFF2-40B4-BE49-F238E27FC236}">
                <a16:creationId xmlns:a16="http://schemas.microsoft.com/office/drawing/2014/main" id="{BD4E9252-7F6D-4066-9FF4-20E62498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worked on: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274D29-0099-4E7F-A981-9326C1A2CB9E}"/>
              </a:ext>
            </a:extLst>
          </p:cNvPr>
          <p:cNvGrpSpPr/>
          <p:nvPr/>
        </p:nvGrpSpPr>
        <p:grpSpPr>
          <a:xfrm>
            <a:off x="6497988" y="2601073"/>
            <a:ext cx="4054312" cy="2787739"/>
            <a:chOff x="6175257" y="2601073"/>
            <a:chExt cx="4054312" cy="27877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A248C8-8C46-4868-80C3-1B351D7B74D1}"/>
                </a:ext>
              </a:extLst>
            </p:cNvPr>
            <p:cNvSpPr txBox="1"/>
            <p:nvPr/>
          </p:nvSpPr>
          <p:spPr>
            <a:xfrm>
              <a:off x="6401011" y="2601073"/>
              <a:ext cx="36911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Candara" pitchFamily="34" charset="0"/>
                </a:rPr>
                <a:t>Integration</a:t>
              </a:r>
              <a:endParaRPr lang="ko-KR" altLang="en-US" sz="2400" dirty="0">
                <a:latin typeface="Candara" pitchFamily="34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97E6BD6-98BB-4F52-87E8-9673B122A8AD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6175257" y="3695798"/>
              <a:ext cx="4054312" cy="1693014"/>
              <a:chOff x="6175257" y="3695798"/>
              <a:chExt cx="4054312" cy="169301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C40995F-F330-4458-85E4-7A011686485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257" y="3695798"/>
                <a:ext cx="3379725" cy="169301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71419ED-2828-4922-A44B-2801A4105C2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4266" y="5020754"/>
                <a:ext cx="2655303" cy="352935"/>
              </a:xfrm>
              <a:prstGeom prst="rect">
                <a:avLst/>
              </a:prstGeom>
            </p:spPr>
          </p:pic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17E0D79-5E84-48D4-A65A-61AA12A1FD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841" y="4060305"/>
            <a:ext cx="914291" cy="35625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3D6E0F6-5BCC-4435-813C-0A9ABB4551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458" y="4017672"/>
            <a:ext cx="1289751" cy="393440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D8C738-3394-4B3D-B507-8DFBCFE1CADE}"/>
              </a:ext>
            </a:extLst>
          </p:cNvPr>
          <p:cNvGrpSpPr/>
          <p:nvPr/>
        </p:nvGrpSpPr>
        <p:grpSpPr>
          <a:xfrm>
            <a:off x="8901917" y="775504"/>
            <a:ext cx="1907985" cy="1965040"/>
            <a:chOff x="8901917" y="775504"/>
            <a:chExt cx="1907985" cy="196504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66A2DBE-1152-46DD-9462-3BD9BFB85DF0}"/>
                </a:ext>
              </a:extLst>
            </p:cNvPr>
            <p:cNvCxnSpPr/>
            <p:nvPr/>
          </p:nvCxnSpPr>
          <p:spPr>
            <a:xfrm>
              <a:off x="8901917" y="2328980"/>
              <a:ext cx="1907985" cy="0"/>
            </a:xfrm>
            <a:prstGeom prst="line">
              <a:avLst/>
            </a:prstGeom>
            <a:ln w="6350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C68DD1-C6B2-4D91-A4EF-A606CA585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917" y="775504"/>
              <a:ext cx="0" cy="1553476"/>
            </a:xfrm>
            <a:prstGeom prst="line">
              <a:avLst/>
            </a:prstGeom>
            <a:ln w="6350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EA320908-2AB5-4169-AB1B-666DF35A8E24}"/>
                </a:ext>
              </a:extLst>
            </p:cNvPr>
            <p:cNvSpPr/>
            <p:nvPr/>
          </p:nvSpPr>
          <p:spPr>
            <a:xfrm>
              <a:off x="9068831" y="1008164"/>
              <a:ext cx="1620455" cy="1169407"/>
            </a:xfrm>
            <a:custGeom>
              <a:avLst/>
              <a:gdLst>
                <a:gd name="connsiteX0" fmla="*/ 0 w 1597306"/>
                <a:gd name="connsiteY0" fmla="*/ 1122811 h 1169110"/>
                <a:gd name="connsiteX1" fmla="*/ 381965 w 1597306"/>
                <a:gd name="connsiteY1" fmla="*/ 833444 h 1169110"/>
                <a:gd name="connsiteX2" fmla="*/ 694481 w 1597306"/>
                <a:gd name="connsiteY2" fmla="*/ 67 h 1169110"/>
                <a:gd name="connsiteX3" fmla="*/ 972273 w 1597306"/>
                <a:gd name="connsiteY3" fmla="*/ 879743 h 1169110"/>
                <a:gd name="connsiteX4" fmla="*/ 1597306 w 1597306"/>
                <a:gd name="connsiteY4" fmla="*/ 1169110 h 1169110"/>
                <a:gd name="connsiteX0" fmla="*/ 0 w 1597306"/>
                <a:gd name="connsiteY0" fmla="*/ 1122817 h 1169116"/>
                <a:gd name="connsiteX1" fmla="*/ 381965 w 1597306"/>
                <a:gd name="connsiteY1" fmla="*/ 833450 h 1169116"/>
                <a:gd name="connsiteX2" fmla="*/ 694481 w 1597306"/>
                <a:gd name="connsiteY2" fmla="*/ 73 h 1169116"/>
                <a:gd name="connsiteX3" fmla="*/ 1134318 w 1597306"/>
                <a:gd name="connsiteY3" fmla="*/ 787151 h 1169116"/>
                <a:gd name="connsiteX4" fmla="*/ 1597306 w 1597306"/>
                <a:gd name="connsiteY4" fmla="*/ 1169116 h 1169116"/>
                <a:gd name="connsiteX0" fmla="*/ 0 w 1597306"/>
                <a:gd name="connsiteY0" fmla="*/ 1122996 h 1169295"/>
                <a:gd name="connsiteX1" fmla="*/ 381965 w 1597306"/>
                <a:gd name="connsiteY1" fmla="*/ 706308 h 1169295"/>
                <a:gd name="connsiteX2" fmla="*/ 694481 w 1597306"/>
                <a:gd name="connsiteY2" fmla="*/ 252 h 1169295"/>
                <a:gd name="connsiteX3" fmla="*/ 1134318 w 1597306"/>
                <a:gd name="connsiteY3" fmla="*/ 787330 h 1169295"/>
                <a:gd name="connsiteX4" fmla="*/ 1597306 w 1597306"/>
                <a:gd name="connsiteY4" fmla="*/ 1169295 h 1169295"/>
                <a:gd name="connsiteX0" fmla="*/ 0 w 1620455"/>
                <a:gd name="connsiteY0" fmla="*/ 1169298 h 1169298"/>
                <a:gd name="connsiteX1" fmla="*/ 405114 w 1620455"/>
                <a:gd name="connsiteY1" fmla="*/ 706311 h 1169298"/>
                <a:gd name="connsiteX2" fmla="*/ 717630 w 1620455"/>
                <a:gd name="connsiteY2" fmla="*/ 255 h 1169298"/>
                <a:gd name="connsiteX3" fmla="*/ 1157467 w 1620455"/>
                <a:gd name="connsiteY3" fmla="*/ 787333 h 1169298"/>
                <a:gd name="connsiteX4" fmla="*/ 1620455 w 1620455"/>
                <a:gd name="connsiteY4" fmla="*/ 1169298 h 1169298"/>
                <a:gd name="connsiteX0" fmla="*/ 0 w 1620455"/>
                <a:gd name="connsiteY0" fmla="*/ 1170308 h 1170308"/>
                <a:gd name="connsiteX1" fmla="*/ 405114 w 1620455"/>
                <a:gd name="connsiteY1" fmla="*/ 707321 h 1170308"/>
                <a:gd name="connsiteX2" fmla="*/ 717630 w 1620455"/>
                <a:gd name="connsiteY2" fmla="*/ 1265 h 1170308"/>
                <a:gd name="connsiteX3" fmla="*/ 983847 w 1620455"/>
                <a:gd name="connsiteY3" fmla="*/ 892515 h 1170308"/>
                <a:gd name="connsiteX4" fmla="*/ 1620455 w 1620455"/>
                <a:gd name="connsiteY4" fmla="*/ 1170308 h 1170308"/>
                <a:gd name="connsiteX0" fmla="*/ 0 w 1620455"/>
                <a:gd name="connsiteY0" fmla="*/ 1169407 h 1169407"/>
                <a:gd name="connsiteX1" fmla="*/ 451413 w 1620455"/>
                <a:gd name="connsiteY1" fmla="*/ 787443 h 1169407"/>
                <a:gd name="connsiteX2" fmla="*/ 717630 w 1620455"/>
                <a:gd name="connsiteY2" fmla="*/ 364 h 1169407"/>
                <a:gd name="connsiteX3" fmla="*/ 983847 w 1620455"/>
                <a:gd name="connsiteY3" fmla="*/ 891614 h 1169407"/>
                <a:gd name="connsiteX4" fmla="*/ 1620455 w 1620455"/>
                <a:gd name="connsiteY4" fmla="*/ 1169407 h 116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455" h="1169407">
                  <a:moveTo>
                    <a:pt x="0" y="1169407"/>
                  </a:moveTo>
                  <a:cubicBezTo>
                    <a:pt x="133109" y="1118285"/>
                    <a:pt x="331808" y="982284"/>
                    <a:pt x="451413" y="787443"/>
                  </a:cubicBezTo>
                  <a:cubicBezTo>
                    <a:pt x="571018" y="592602"/>
                    <a:pt x="628891" y="-16998"/>
                    <a:pt x="717630" y="364"/>
                  </a:cubicBezTo>
                  <a:cubicBezTo>
                    <a:pt x="806369" y="17726"/>
                    <a:pt x="833376" y="696773"/>
                    <a:pt x="983847" y="891614"/>
                  </a:cubicBezTo>
                  <a:cubicBezTo>
                    <a:pt x="1134318" y="1086454"/>
                    <a:pt x="1383174" y="1122143"/>
                    <a:pt x="1620455" y="1169407"/>
                  </a:cubicBezTo>
                </a:path>
              </a:pathLst>
            </a:cu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9D5F672-8128-4686-BAFA-BBF98DB8FEC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6396" y="2435693"/>
              <a:ext cx="161545" cy="304851"/>
            </a:xfrm>
            <a:prstGeom prst="rect">
              <a:avLst/>
            </a:prstGeom>
          </p:spPr>
        </p:pic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D6560EF-E069-4F20-BAE3-091DE319B952}"/>
                </a:ext>
              </a:extLst>
            </p:cNvPr>
            <p:cNvCxnSpPr>
              <a:cxnSpLocks/>
            </p:cNvCxnSpPr>
            <p:nvPr/>
          </p:nvCxnSpPr>
          <p:spPr>
            <a:xfrm>
              <a:off x="10237169" y="1560576"/>
              <a:ext cx="0" cy="768404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CB7CDAB-6F44-403C-8682-A506197B47AC}"/>
              </a:ext>
            </a:extLst>
          </p:cNvPr>
          <p:cNvGrpSpPr/>
          <p:nvPr/>
        </p:nvGrpSpPr>
        <p:grpSpPr>
          <a:xfrm>
            <a:off x="8901917" y="775504"/>
            <a:ext cx="1907985" cy="1965040"/>
            <a:chOff x="8901917" y="775504"/>
            <a:chExt cx="1907985" cy="1965040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1D929AA-02D8-4145-81BF-81A0FDE84342}"/>
                </a:ext>
              </a:extLst>
            </p:cNvPr>
            <p:cNvCxnSpPr/>
            <p:nvPr/>
          </p:nvCxnSpPr>
          <p:spPr>
            <a:xfrm>
              <a:off x="8901917" y="2328980"/>
              <a:ext cx="1907985" cy="0"/>
            </a:xfrm>
            <a:prstGeom prst="line">
              <a:avLst/>
            </a:prstGeom>
            <a:ln w="6350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E135E42-744F-4104-9F19-1C63D31EF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917" y="775504"/>
              <a:ext cx="0" cy="1553476"/>
            </a:xfrm>
            <a:prstGeom prst="line">
              <a:avLst/>
            </a:prstGeom>
            <a:ln w="6350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739EB4D-2A81-4A74-8A73-FABCF5EF9BE0}"/>
                </a:ext>
              </a:extLst>
            </p:cNvPr>
            <p:cNvSpPr/>
            <p:nvPr/>
          </p:nvSpPr>
          <p:spPr>
            <a:xfrm>
              <a:off x="9068831" y="1008164"/>
              <a:ext cx="1620455" cy="1169407"/>
            </a:xfrm>
            <a:custGeom>
              <a:avLst/>
              <a:gdLst>
                <a:gd name="connsiteX0" fmla="*/ 0 w 1597306"/>
                <a:gd name="connsiteY0" fmla="*/ 1122811 h 1169110"/>
                <a:gd name="connsiteX1" fmla="*/ 381965 w 1597306"/>
                <a:gd name="connsiteY1" fmla="*/ 833444 h 1169110"/>
                <a:gd name="connsiteX2" fmla="*/ 694481 w 1597306"/>
                <a:gd name="connsiteY2" fmla="*/ 67 h 1169110"/>
                <a:gd name="connsiteX3" fmla="*/ 972273 w 1597306"/>
                <a:gd name="connsiteY3" fmla="*/ 879743 h 1169110"/>
                <a:gd name="connsiteX4" fmla="*/ 1597306 w 1597306"/>
                <a:gd name="connsiteY4" fmla="*/ 1169110 h 1169110"/>
                <a:gd name="connsiteX0" fmla="*/ 0 w 1597306"/>
                <a:gd name="connsiteY0" fmla="*/ 1122817 h 1169116"/>
                <a:gd name="connsiteX1" fmla="*/ 381965 w 1597306"/>
                <a:gd name="connsiteY1" fmla="*/ 833450 h 1169116"/>
                <a:gd name="connsiteX2" fmla="*/ 694481 w 1597306"/>
                <a:gd name="connsiteY2" fmla="*/ 73 h 1169116"/>
                <a:gd name="connsiteX3" fmla="*/ 1134318 w 1597306"/>
                <a:gd name="connsiteY3" fmla="*/ 787151 h 1169116"/>
                <a:gd name="connsiteX4" fmla="*/ 1597306 w 1597306"/>
                <a:gd name="connsiteY4" fmla="*/ 1169116 h 1169116"/>
                <a:gd name="connsiteX0" fmla="*/ 0 w 1597306"/>
                <a:gd name="connsiteY0" fmla="*/ 1122996 h 1169295"/>
                <a:gd name="connsiteX1" fmla="*/ 381965 w 1597306"/>
                <a:gd name="connsiteY1" fmla="*/ 706308 h 1169295"/>
                <a:gd name="connsiteX2" fmla="*/ 694481 w 1597306"/>
                <a:gd name="connsiteY2" fmla="*/ 252 h 1169295"/>
                <a:gd name="connsiteX3" fmla="*/ 1134318 w 1597306"/>
                <a:gd name="connsiteY3" fmla="*/ 787330 h 1169295"/>
                <a:gd name="connsiteX4" fmla="*/ 1597306 w 1597306"/>
                <a:gd name="connsiteY4" fmla="*/ 1169295 h 1169295"/>
                <a:gd name="connsiteX0" fmla="*/ 0 w 1620455"/>
                <a:gd name="connsiteY0" fmla="*/ 1169298 h 1169298"/>
                <a:gd name="connsiteX1" fmla="*/ 405114 w 1620455"/>
                <a:gd name="connsiteY1" fmla="*/ 706311 h 1169298"/>
                <a:gd name="connsiteX2" fmla="*/ 717630 w 1620455"/>
                <a:gd name="connsiteY2" fmla="*/ 255 h 1169298"/>
                <a:gd name="connsiteX3" fmla="*/ 1157467 w 1620455"/>
                <a:gd name="connsiteY3" fmla="*/ 787333 h 1169298"/>
                <a:gd name="connsiteX4" fmla="*/ 1620455 w 1620455"/>
                <a:gd name="connsiteY4" fmla="*/ 1169298 h 1169298"/>
                <a:gd name="connsiteX0" fmla="*/ 0 w 1620455"/>
                <a:gd name="connsiteY0" fmla="*/ 1170308 h 1170308"/>
                <a:gd name="connsiteX1" fmla="*/ 405114 w 1620455"/>
                <a:gd name="connsiteY1" fmla="*/ 707321 h 1170308"/>
                <a:gd name="connsiteX2" fmla="*/ 717630 w 1620455"/>
                <a:gd name="connsiteY2" fmla="*/ 1265 h 1170308"/>
                <a:gd name="connsiteX3" fmla="*/ 983847 w 1620455"/>
                <a:gd name="connsiteY3" fmla="*/ 892515 h 1170308"/>
                <a:gd name="connsiteX4" fmla="*/ 1620455 w 1620455"/>
                <a:gd name="connsiteY4" fmla="*/ 1170308 h 1170308"/>
                <a:gd name="connsiteX0" fmla="*/ 0 w 1620455"/>
                <a:gd name="connsiteY0" fmla="*/ 1169407 h 1169407"/>
                <a:gd name="connsiteX1" fmla="*/ 451413 w 1620455"/>
                <a:gd name="connsiteY1" fmla="*/ 787443 h 1169407"/>
                <a:gd name="connsiteX2" fmla="*/ 717630 w 1620455"/>
                <a:gd name="connsiteY2" fmla="*/ 364 h 1169407"/>
                <a:gd name="connsiteX3" fmla="*/ 983847 w 1620455"/>
                <a:gd name="connsiteY3" fmla="*/ 891614 h 1169407"/>
                <a:gd name="connsiteX4" fmla="*/ 1620455 w 1620455"/>
                <a:gd name="connsiteY4" fmla="*/ 1169407 h 116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455" h="1169407">
                  <a:moveTo>
                    <a:pt x="0" y="1169407"/>
                  </a:moveTo>
                  <a:cubicBezTo>
                    <a:pt x="133109" y="1118285"/>
                    <a:pt x="331808" y="982284"/>
                    <a:pt x="451413" y="787443"/>
                  </a:cubicBezTo>
                  <a:cubicBezTo>
                    <a:pt x="571018" y="592602"/>
                    <a:pt x="628891" y="-16998"/>
                    <a:pt x="717630" y="364"/>
                  </a:cubicBezTo>
                  <a:cubicBezTo>
                    <a:pt x="806369" y="17726"/>
                    <a:pt x="833376" y="696773"/>
                    <a:pt x="983847" y="891614"/>
                  </a:cubicBezTo>
                  <a:cubicBezTo>
                    <a:pt x="1134318" y="1086454"/>
                    <a:pt x="1383174" y="1122143"/>
                    <a:pt x="1620455" y="1169407"/>
                  </a:cubicBezTo>
                </a:path>
              </a:pathLst>
            </a:cu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5AAC530-BE84-4C22-AC50-1E9B813022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0487" y="2435693"/>
              <a:ext cx="161545" cy="304851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A690D06A-5033-40D0-817E-39F21EBB65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260" y="1560576"/>
              <a:ext cx="0" cy="768404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1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BD4E9252-7F6D-4066-9FF4-20E62498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 face the ‘‘</a:t>
            </a:r>
            <a:r>
              <a:rPr lang="en-US" i="1" dirty="0"/>
              <a:t>curse of dimensionality</a:t>
            </a:r>
            <a:r>
              <a:rPr lang="en-US" dirty="0"/>
              <a:t>’’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B3FABA-B666-4E4A-820E-A9D2958E004A}"/>
              </a:ext>
            </a:extLst>
          </p:cNvPr>
          <p:cNvGrpSpPr/>
          <p:nvPr/>
        </p:nvGrpSpPr>
        <p:grpSpPr>
          <a:xfrm>
            <a:off x="7528191" y="1627048"/>
            <a:ext cx="3691175" cy="4687747"/>
            <a:chOff x="7528191" y="1608881"/>
            <a:chExt cx="3691175" cy="468774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15C53F-7FFB-49BD-9D8E-E330BBA64DAD}"/>
                </a:ext>
              </a:extLst>
            </p:cNvPr>
            <p:cNvSpPr/>
            <p:nvPr/>
          </p:nvSpPr>
          <p:spPr>
            <a:xfrm>
              <a:off x="7755038" y="1608881"/>
              <a:ext cx="3275635" cy="468774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791E3F-FFF2-4997-829D-5ECC039A6278}"/>
                </a:ext>
              </a:extLst>
            </p:cNvPr>
            <p:cNvSpPr txBox="1"/>
            <p:nvPr/>
          </p:nvSpPr>
          <p:spPr>
            <a:xfrm>
              <a:off x="7528191" y="1698735"/>
              <a:ext cx="369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ndara" pitchFamily="34" charset="0"/>
                </a:rPr>
                <a:t>Model order reduction</a:t>
              </a:r>
              <a:endParaRPr lang="ko-KR" altLang="en-US" b="1" dirty="0">
                <a:solidFill>
                  <a:srgbClr val="FF0000"/>
                </a:solidFill>
                <a:latin typeface="Candara" pitchFamily="34" charset="0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9B4E4A4-4EFF-4011-A873-34CB6C65C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121133"/>
              </p:ext>
            </p:extLst>
          </p:nvPr>
        </p:nvGraphicFramePr>
        <p:xfrm>
          <a:off x="1236980" y="2131110"/>
          <a:ext cx="9718041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668621048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298092746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Dimension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 points per dimension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min per run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6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 min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171376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608E0412-E96A-4CFB-BB2C-947217F6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767431"/>
              </p:ext>
            </p:extLst>
          </p:nvPr>
        </p:nvGraphicFramePr>
        <p:xfrm>
          <a:off x="1236980" y="3030905"/>
          <a:ext cx="9718041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668621048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298092746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r>
                        <a:rPr lang="en-US" sz="2400" b="0" baseline="30000" dirty="0"/>
                        <a:t>2</a:t>
                      </a:r>
                      <a:r>
                        <a:rPr lang="en-US" sz="2400" b="0" dirty="0"/>
                        <a:t>= 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25 min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4BB92F59-B196-46B9-AA8C-87A3885A1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66877"/>
              </p:ext>
            </p:extLst>
          </p:nvPr>
        </p:nvGraphicFramePr>
        <p:xfrm>
          <a:off x="1236980" y="3546886"/>
          <a:ext cx="9718041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668621048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298092746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r>
                        <a:rPr lang="en-US" sz="2400" b="0" baseline="30000" dirty="0"/>
                        <a:t>3</a:t>
                      </a:r>
                      <a:r>
                        <a:rPr lang="en-US" sz="2400" b="0" dirty="0"/>
                        <a:t>= 125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 hours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EF3ABA8F-5C38-4FB2-B93B-25A919D8F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26492"/>
              </p:ext>
            </p:extLst>
          </p:nvPr>
        </p:nvGraphicFramePr>
        <p:xfrm>
          <a:off x="1236980" y="4062867"/>
          <a:ext cx="9718041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668621048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298092746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r>
                        <a:rPr lang="en-US" sz="2400" b="0" baseline="30000" dirty="0"/>
                        <a:t>4</a:t>
                      </a:r>
                      <a:r>
                        <a:rPr lang="en-US" sz="2400" b="0" dirty="0"/>
                        <a:t>= 625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10 hours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84987215-1420-4287-9C5E-97F6A2289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61116"/>
              </p:ext>
            </p:extLst>
          </p:nvPr>
        </p:nvGraphicFramePr>
        <p:xfrm>
          <a:off x="1236980" y="4578848"/>
          <a:ext cx="9718041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668621048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298092746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r>
                        <a:rPr lang="en-US" sz="2400" b="0" baseline="30000" dirty="0"/>
                        <a:t>5</a:t>
                      </a:r>
                      <a:r>
                        <a:rPr lang="en-US" sz="2400" b="0" dirty="0"/>
                        <a:t>= 3125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 days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1B60B70B-8B60-4A31-B7F6-1AEBE36E5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46458"/>
              </p:ext>
            </p:extLst>
          </p:nvPr>
        </p:nvGraphicFramePr>
        <p:xfrm>
          <a:off x="1236980" y="5094829"/>
          <a:ext cx="9718041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668621048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298092746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FA2A0107-0196-46F6-9208-237C4EA4F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02597"/>
              </p:ext>
            </p:extLst>
          </p:nvPr>
        </p:nvGraphicFramePr>
        <p:xfrm>
          <a:off x="1236980" y="5610810"/>
          <a:ext cx="9718041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668621048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298092746"/>
                    </a:ext>
                  </a:extLst>
                </a:gridCol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r>
                        <a:rPr lang="en-US" sz="2400" b="0" baseline="30000" dirty="0"/>
                        <a:t>10</a:t>
                      </a:r>
                      <a:r>
                        <a:rPr lang="en-US" sz="2400" b="0" dirty="0"/>
                        <a:t>= 9765625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19 years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05E586AD-0310-4E2A-BF4D-E7F154508EBD}"/>
              </a:ext>
            </a:extLst>
          </p:cNvPr>
          <p:cNvGrpSpPr/>
          <p:nvPr/>
        </p:nvGrpSpPr>
        <p:grpSpPr>
          <a:xfrm>
            <a:off x="4211276" y="1608881"/>
            <a:ext cx="3691175" cy="4687747"/>
            <a:chOff x="4211276" y="1608881"/>
            <a:chExt cx="3691175" cy="468774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C78AC5-19E1-4E61-BE83-3000A2CAF784}"/>
                </a:ext>
              </a:extLst>
            </p:cNvPr>
            <p:cNvSpPr/>
            <p:nvPr/>
          </p:nvSpPr>
          <p:spPr>
            <a:xfrm>
              <a:off x="4537276" y="1608881"/>
              <a:ext cx="3113590" cy="468774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1D5058-02F1-483F-A49E-B70CF7226768}"/>
                </a:ext>
              </a:extLst>
            </p:cNvPr>
            <p:cNvSpPr txBox="1"/>
            <p:nvPr/>
          </p:nvSpPr>
          <p:spPr>
            <a:xfrm>
              <a:off x="4211276" y="1698735"/>
              <a:ext cx="369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ndara" pitchFamily="34" charset="0"/>
                </a:rPr>
                <a:t>Sampling strategy</a:t>
              </a:r>
              <a:endParaRPr lang="ko-KR" altLang="en-US" b="1" dirty="0">
                <a:solidFill>
                  <a:srgbClr val="FF0000"/>
                </a:solidFill>
                <a:latin typeface="Candara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8DA0E4-424E-4E14-B2DA-7026A9B1459A}"/>
              </a:ext>
            </a:extLst>
          </p:cNvPr>
          <p:cNvGrpSpPr/>
          <p:nvPr/>
        </p:nvGrpSpPr>
        <p:grpSpPr>
          <a:xfrm>
            <a:off x="1052737" y="1608881"/>
            <a:ext cx="3691175" cy="4687747"/>
            <a:chOff x="1052737" y="1608881"/>
            <a:chExt cx="3691175" cy="468774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05594A-14E8-416D-963C-8686F1E5B463}"/>
                </a:ext>
              </a:extLst>
            </p:cNvPr>
            <p:cNvSpPr/>
            <p:nvPr/>
          </p:nvSpPr>
          <p:spPr>
            <a:xfrm>
              <a:off x="1458410" y="1608881"/>
              <a:ext cx="2882096" cy="468774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47131-759C-4176-B09B-F943FD173F6B}"/>
                </a:ext>
              </a:extLst>
            </p:cNvPr>
            <p:cNvSpPr txBox="1"/>
            <p:nvPr/>
          </p:nvSpPr>
          <p:spPr>
            <a:xfrm>
              <a:off x="1052737" y="1698735"/>
              <a:ext cx="369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ndara" pitchFamily="34" charset="0"/>
                </a:rPr>
                <a:t>Dimension reduction</a:t>
              </a:r>
              <a:endParaRPr lang="ko-KR" altLang="en-US" b="1" dirty="0">
                <a:solidFill>
                  <a:srgbClr val="FF0000"/>
                </a:solidFill>
                <a:latin typeface="Candar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80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BD4E9252-7F6D-4066-9FF4-20E62498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 can help</a:t>
            </a:r>
          </a:p>
        </p:txBody>
      </p:sp>
      <p:graphicFrame>
        <p:nvGraphicFramePr>
          <p:cNvPr id="3" name="표 3 1">
            <a:extLst>
              <a:ext uri="{FF2B5EF4-FFF2-40B4-BE49-F238E27FC236}">
                <a16:creationId xmlns:a16="http://schemas.microsoft.com/office/drawing/2014/main" id="{99B4E4A4-4EFF-4011-A873-34CB6C65C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220370"/>
              </p:ext>
            </p:extLst>
          </p:nvPr>
        </p:nvGraphicFramePr>
        <p:xfrm>
          <a:off x="3115334" y="1932990"/>
          <a:ext cx="3239347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min per single run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6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 min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171376"/>
                  </a:ext>
                </a:extLst>
              </a:tr>
            </a:tbl>
          </a:graphicData>
        </a:graphic>
      </p:graphicFrame>
      <p:graphicFrame>
        <p:nvGraphicFramePr>
          <p:cNvPr id="13" name="표 3 2">
            <a:extLst>
              <a:ext uri="{FF2B5EF4-FFF2-40B4-BE49-F238E27FC236}">
                <a16:creationId xmlns:a16="http://schemas.microsoft.com/office/drawing/2014/main" id="{608E0412-E96A-4CFB-BB2C-947217F6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40536"/>
              </p:ext>
            </p:extLst>
          </p:nvPr>
        </p:nvGraphicFramePr>
        <p:xfrm>
          <a:off x="3115334" y="2832785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25 min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15" name="표 3 3">
            <a:extLst>
              <a:ext uri="{FF2B5EF4-FFF2-40B4-BE49-F238E27FC236}">
                <a16:creationId xmlns:a16="http://schemas.microsoft.com/office/drawing/2014/main" id="{4BB92F59-B196-46B9-AA8C-87A3885A1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4454"/>
              </p:ext>
            </p:extLst>
          </p:nvPr>
        </p:nvGraphicFramePr>
        <p:xfrm>
          <a:off x="3115334" y="3348766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 hours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18" name="표 3 4">
            <a:extLst>
              <a:ext uri="{FF2B5EF4-FFF2-40B4-BE49-F238E27FC236}">
                <a16:creationId xmlns:a16="http://schemas.microsoft.com/office/drawing/2014/main" id="{EF3ABA8F-5C38-4FB2-B93B-25A919D8F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32442"/>
              </p:ext>
            </p:extLst>
          </p:nvPr>
        </p:nvGraphicFramePr>
        <p:xfrm>
          <a:off x="3115334" y="3864747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10 hours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19" name="표 3 5">
            <a:extLst>
              <a:ext uri="{FF2B5EF4-FFF2-40B4-BE49-F238E27FC236}">
                <a16:creationId xmlns:a16="http://schemas.microsoft.com/office/drawing/2014/main" id="{84987215-1420-4287-9C5E-97F6A2289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942623"/>
              </p:ext>
            </p:extLst>
          </p:nvPr>
        </p:nvGraphicFramePr>
        <p:xfrm>
          <a:off x="3115334" y="4380728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 days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0" name="표 3 6">
            <a:extLst>
              <a:ext uri="{FF2B5EF4-FFF2-40B4-BE49-F238E27FC236}">
                <a16:creationId xmlns:a16="http://schemas.microsoft.com/office/drawing/2014/main" id="{1B60B70B-8B60-4A31-B7F6-1AEBE36E5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654134"/>
              </p:ext>
            </p:extLst>
          </p:nvPr>
        </p:nvGraphicFramePr>
        <p:xfrm>
          <a:off x="3115334" y="4896709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1" name="표 3 7">
            <a:extLst>
              <a:ext uri="{FF2B5EF4-FFF2-40B4-BE49-F238E27FC236}">
                <a16:creationId xmlns:a16="http://schemas.microsoft.com/office/drawing/2014/main" id="{FA2A0107-0196-46F6-9208-237C4EA4F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85957"/>
              </p:ext>
            </p:extLst>
          </p:nvPr>
        </p:nvGraphicFramePr>
        <p:xfrm>
          <a:off x="3115334" y="5412690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19 years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0D12263-2485-46FF-B463-BE7847353FB6}"/>
              </a:ext>
            </a:extLst>
          </p:cNvPr>
          <p:cNvGrpSpPr/>
          <p:nvPr/>
        </p:nvGrpSpPr>
        <p:grpSpPr>
          <a:xfrm>
            <a:off x="6745206" y="2074688"/>
            <a:ext cx="4895850" cy="2763240"/>
            <a:chOff x="6614160" y="1389384"/>
            <a:chExt cx="5350872" cy="302005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4464E62-48A8-4D04-A728-F0E3C9545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0625" t="23111" r="25375" b="58889"/>
            <a:stretch/>
          </p:blipFill>
          <p:spPr>
            <a:xfrm>
              <a:off x="6614160" y="1389384"/>
              <a:ext cx="4175760" cy="301996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90D61B-F6E8-423F-A68B-53BDD81F3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499" t="29139" r="62981" b="68169"/>
            <a:stretch/>
          </p:blipFill>
          <p:spPr>
            <a:xfrm>
              <a:off x="7067912" y="3986256"/>
              <a:ext cx="4897120" cy="423184"/>
            </a:xfrm>
            <a:prstGeom prst="rect">
              <a:avLst/>
            </a:prstGeom>
          </p:spPr>
        </p:pic>
      </p:grpSp>
      <p:graphicFrame>
        <p:nvGraphicFramePr>
          <p:cNvPr id="14" name="표 3 8">
            <a:extLst>
              <a:ext uri="{FF2B5EF4-FFF2-40B4-BE49-F238E27FC236}">
                <a16:creationId xmlns:a16="http://schemas.microsoft.com/office/drawing/2014/main" id="{C4129CBB-1641-49C0-B64D-76919F68B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44919"/>
              </p:ext>
            </p:extLst>
          </p:nvPr>
        </p:nvGraphicFramePr>
        <p:xfrm>
          <a:off x="276884" y="1932990"/>
          <a:ext cx="3239347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No. of runs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6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171376"/>
                  </a:ext>
                </a:extLst>
              </a:tr>
            </a:tbl>
          </a:graphicData>
        </a:graphic>
      </p:graphicFrame>
      <p:graphicFrame>
        <p:nvGraphicFramePr>
          <p:cNvPr id="16" name="표 3 9">
            <a:extLst>
              <a:ext uri="{FF2B5EF4-FFF2-40B4-BE49-F238E27FC236}">
                <a16:creationId xmlns:a16="http://schemas.microsoft.com/office/drawing/2014/main" id="{1CA601FD-0B90-4C09-8CBD-0CF44E28A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34404"/>
              </p:ext>
            </p:extLst>
          </p:nvPr>
        </p:nvGraphicFramePr>
        <p:xfrm>
          <a:off x="276884" y="2832785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2" name="표 3 10">
            <a:extLst>
              <a:ext uri="{FF2B5EF4-FFF2-40B4-BE49-F238E27FC236}">
                <a16:creationId xmlns:a16="http://schemas.microsoft.com/office/drawing/2014/main" id="{99A30D95-0D61-4BB0-89F1-7DA7E055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49274"/>
              </p:ext>
            </p:extLst>
          </p:nvPr>
        </p:nvGraphicFramePr>
        <p:xfrm>
          <a:off x="276884" y="3348766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3" name="표 3 11">
            <a:extLst>
              <a:ext uri="{FF2B5EF4-FFF2-40B4-BE49-F238E27FC236}">
                <a16:creationId xmlns:a16="http://schemas.microsoft.com/office/drawing/2014/main" id="{59A972B8-D33F-48F5-A216-F872CDD23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969663"/>
              </p:ext>
            </p:extLst>
          </p:nvPr>
        </p:nvGraphicFramePr>
        <p:xfrm>
          <a:off x="276884" y="3864747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4" name="표 3 12">
            <a:extLst>
              <a:ext uri="{FF2B5EF4-FFF2-40B4-BE49-F238E27FC236}">
                <a16:creationId xmlns:a16="http://schemas.microsoft.com/office/drawing/2014/main" id="{6DBE49E5-6FC2-4593-856E-2049CE1CA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20600"/>
              </p:ext>
            </p:extLst>
          </p:nvPr>
        </p:nvGraphicFramePr>
        <p:xfrm>
          <a:off x="276884" y="4380728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3125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5" name="표 3 13">
            <a:extLst>
              <a:ext uri="{FF2B5EF4-FFF2-40B4-BE49-F238E27FC236}">
                <a16:creationId xmlns:a16="http://schemas.microsoft.com/office/drawing/2014/main" id="{02542F10-F3BF-41D5-9E29-ABECA92E0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06451"/>
              </p:ext>
            </p:extLst>
          </p:nvPr>
        </p:nvGraphicFramePr>
        <p:xfrm>
          <a:off x="276884" y="4896709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6" name="표 3 14">
            <a:extLst>
              <a:ext uri="{FF2B5EF4-FFF2-40B4-BE49-F238E27FC236}">
                <a16:creationId xmlns:a16="http://schemas.microsoft.com/office/drawing/2014/main" id="{8756D3CA-7E32-4D32-99DB-ECEB85312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50644"/>
              </p:ext>
            </p:extLst>
          </p:nvPr>
        </p:nvGraphicFramePr>
        <p:xfrm>
          <a:off x="276884" y="5412690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9765625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27" name="표 3 15">
            <a:extLst>
              <a:ext uri="{FF2B5EF4-FFF2-40B4-BE49-F238E27FC236}">
                <a16:creationId xmlns:a16="http://schemas.microsoft.com/office/drawing/2014/main" id="{BFB63F39-01FC-4BD8-8B03-8C80511A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086136"/>
              </p:ext>
            </p:extLst>
          </p:nvPr>
        </p:nvGraphicFramePr>
        <p:xfrm>
          <a:off x="3115334" y="1932990"/>
          <a:ext cx="3239347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μs per single run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6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50</a:t>
                      </a:r>
                      <a:r>
                        <a:rPr lang="en-US" sz="2400" dirty="0"/>
                        <a:t> μs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171376"/>
                  </a:ext>
                </a:extLst>
              </a:tr>
            </a:tbl>
          </a:graphicData>
        </a:graphic>
      </p:graphicFrame>
      <p:graphicFrame>
        <p:nvGraphicFramePr>
          <p:cNvPr id="28" name="표 3 16">
            <a:extLst>
              <a:ext uri="{FF2B5EF4-FFF2-40B4-BE49-F238E27FC236}">
                <a16:creationId xmlns:a16="http://schemas.microsoft.com/office/drawing/2014/main" id="{0CF9FCCC-96B9-4EBA-A0C6-3391B85C9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52717"/>
              </p:ext>
            </p:extLst>
          </p:nvPr>
        </p:nvGraphicFramePr>
        <p:xfrm>
          <a:off x="3115334" y="2832785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0000"/>
                          </a:solidFill>
                        </a:rPr>
                        <a:t>250</a:t>
                      </a:r>
                      <a:r>
                        <a:rPr lang="en-US" sz="2400" b="0" dirty="0"/>
                        <a:t> μs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30" name="표 3 17">
            <a:extLst>
              <a:ext uri="{FF2B5EF4-FFF2-40B4-BE49-F238E27FC236}">
                <a16:creationId xmlns:a16="http://schemas.microsoft.com/office/drawing/2014/main" id="{3238B5F8-512C-4D1E-BBAA-194F20B0E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86453"/>
              </p:ext>
            </p:extLst>
          </p:nvPr>
        </p:nvGraphicFramePr>
        <p:xfrm>
          <a:off x="3115334" y="3348766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0000"/>
                          </a:solidFill>
                        </a:rPr>
                        <a:t>1.25</a:t>
                      </a:r>
                      <a:r>
                        <a:rPr lang="en-US" sz="2400" b="0" dirty="0"/>
                        <a:t> 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31" name="표 3 18">
            <a:extLst>
              <a:ext uri="{FF2B5EF4-FFF2-40B4-BE49-F238E27FC236}">
                <a16:creationId xmlns:a16="http://schemas.microsoft.com/office/drawing/2014/main" id="{AD1F0845-8825-4FBF-B5D3-65C575A50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295488"/>
              </p:ext>
            </p:extLst>
          </p:nvPr>
        </p:nvGraphicFramePr>
        <p:xfrm>
          <a:off x="3115334" y="3864747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0000"/>
                          </a:solidFill>
                        </a:rPr>
                        <a:t>6.25</a:t>
                      </a:r>
                      <a:r>
                        <a:rPr lang="en-US" sz="2400" b="0" dirty="0"/>
                        <a:t> 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32" name="표 3 19">
            <a:extLst>
              <a:ext uri="{FF2B5EF4-FFF2-40B4-BE49-F238E27FC236}">
                <a16:creationId xmlns:a16="http://schemas.microsoft.com/office/drawing/2014/main" id="{78249ECA-565B-47B7-A606-76B0E8FBD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61263"/>
              </p:ext>
            </p:extLst>
          </p:nvPr>
        </p:nvGraphicFramePr>
        <p:xfrm>
          <a:off x="3115334" y="4380728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0000"/>
                          </a:solidFill>
                        </a:rPr>
                        <a:t>31.25</a:t>
                      </a:r>
                      <a:r>
                        <a:rPr lang="en-US" sz="2400" b="0" dirty="0"/>
                        <a:t> 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33" name="표 3 20">
            <a:extLst>
              <a:ext uri="{FF2B5EF4-FFF2-40B4-BE49-F238E27FC236}">
                <a16:creationId xmlns:a16="http://schemas.microsoft.com/office/drawing/2014/main" id="{97080228-725A-4C16-BA6F-5518717E8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69140"/>
              </p:ext>
            </p:extLst>
          </p:nvPr>
        </p:nvGraphicFramePr>
        <p:xfrm>
          <a:off x="3115334" y="4896709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graphicFrame>
        <p:nvGraphicFramePr>
          <p:cNvPr id="34" name="표 3 21">
            <a:extLst>
              <a:ext uri="{FF2B5EF4-FFF2-40B4-BE49-F238E27FC236}">
                <a16:creationId xmlns:a16="http://schemas.microsoft.com/office/drawing/2014/main" id="{2C5744CD-C408-45AB-A42E-18B79E599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81335"/>
              </p:ext>
            </p:extLst>
          </p:nvPr>
        </p:nvGraphicFramePr>
        <p:xfrm>
          <a:off x="3115334" y="5412690"/>
          <a:ext cx="3239347" cy="457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39347">
                  <a:extLst>
                    <a:ext uri="{9D8B030D-6E8A-4147-A177-3AD203B41FA5}">
                      <a16:colId xmlns:a16="http://schemas.microsoft.com/office/drawing/2014/main" val="29188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2400" b="0" dirty="0"/>
                        <a:t> mins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71082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4AEB06-0B74-4989-8F9B-818A8F35BF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39" y="1582646"/>
            <a:ext cx="542787" cy="2936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25029D-D990-43A9-A175-9EC2ECBFF1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94" y="3406641"/>
            <a:ext cx="710072" cy="35592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5B3AB6D-5865-492C-9080-EF281B4087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56" y="5348777"/>
            <a:ext cx="2227750" cy="52111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B3E5F81-6740-4F80-856B-BA958FAD15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39" y="1520024"/>
            <a:ext cx="542787" cy="3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F40C6-B3B4-4969-AFB8-A28A461B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7F356-E4EB-40BD-A96D-40CD6D76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surrogate model approximates a computational model by using:</a:t>
            </a:r>
          </a:p>
          <a:p>
            <a:pPr lvl="1"/>
            <a:r>
              <a:rPr lang="en-US" dirty="0"/>
              <a:t>a small number of the “truth” model runs in construction;</a:t>
            </a:r>
          </a:p>
          <a:p>
            <a:pPr lvl="1"/>
            <a:r>
              <a:rPr lang="en-US" dirty="0"/>
              <a:t>assumed characteristics.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4A1052-5FA3-4509-826D-0BE07F5E37A5}"/>
              </a:ext>
            </a:extLst>
          </p:cNvPr>
          <p:cNvGrpSpPr/>
          <p:nvPr/>
        </p:nvGrpSpPr>
        <p:grpSpPr>
          <a:xfrm>
            <a:off x="2794266" y="3765008"/>
            <a:ext cx="2559972" cy="942179"/>
            <a:chOff x="2794266" y="3765008"/>
            <a:chExt cx="2559972" cy="9421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31B619-A3A0-445E-ABDE-94CD5ABC14C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266" y="3765008"/>
              <a:ext cx="2191025" cy="5125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F53C8D-ED4F-4100-B472-AE1C2EF0A845}"/>
                </a:ext>
              </a:extLst>
            </p:cNvPr>
            <p:cNvSpPr txBox="1"/>
            <p:nvPr/>
          </p:nvSpPr>
          <p:spPr>
            <a:xfrm>
              <a:off x="2794266" y="4245522"/>
              <a:ext cx="846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truth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F5DCA-046C-4F9E-AD09-2250BCC30606}"/>
                </a:ext>
              </a:extLst>
            </p:cNvPr>
            <p:cNvSpPr txBox="1"/>
            <p:nvPr/>
          </p:nvSpPr>
          <p:spPr>
            <a:xfrm>
              <a:off x="3899994" y="4245522"/>
              <a:ext cx="1454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surrogate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35B499B-4DA4-4B6E-9E31-6C3A3E63E867}"/>
              </a:ext>
            </a:extLst>
          </p:cNvPr>
          <p:cNvSpPr txBox="1"/>
          <p:nvPr/>
        </p:nvSpPr>
        <p:spPr>
          <a:xfrm>
            <a:off x="6837763" y="3645357"/>
            <a:ext cx="3403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minutes or hours </a:t>
            </a:r>
            <a:r>
              <a:rPr lang="en-US" sz="2400" dirty="0"/>
              <a:t>per run</a:t>
            </a:r>
          </a:p>
          <a:p>
            <a:pPr algn="ctr"/>
            <a:r>
              <a:rPr lang="en-US" sz="2400" dirty="0"/>
              <a:t>vs.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seconds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per 10</a:t>
            </a:r>
            <a:r>
              <a:rPr lang="en-US" sz="2400" baseline="30000" dirty="0"/>
              <a:t>6</a:t>
            </a:r>
            <a:r>
              <a:rPr lang="en-US" sz="2400" dirty="0"/>
              <a:t> runs</a:t>
            </a:r>
          </a:p>
        </p:txBody>
      </p:sp>
    </p:spTree>
    <p:extLst>
      <p:ext uri="{BB962C8B-B14F-4D97-AF65-F5344CB8AC3E}">
        <p14:creationId xmlns:p14="http://schemas.microsoft.com/office/powerpoint/2010/main" val="384281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9C85-CF49-46CD-9534-FA24EB561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876" y="609841"/>
            <a:ext cx="9769748" cy="1920240"/>
          </a:xfrm>
        </p:spPr>
        <p:txBody>
          <a:bodyPr>
            <a:noAutofit/>
          </a:bodyPr>
          <a:lstStyle/>
          <a:p>
            <a:pPr>
              <a:tabLst>
                <a:tab pos="4057650" algn="l"/>
              </a:tabLst>
            </a:pPr>
            <a:r>
              <a:rPr lang="en-US" sz="4000" dirty="0"/>
              <a:t>A Collection of Findings in an</a:t>
            </a:r>
            <a:br>
              <a:rPr lang="en-US" sz="4000" dirty="0"/>
            </a:br>
            <a:r>
              <a:rPr lang="en-US" sz="4000" dirty="0"/>
              <a:t>Uncertain Grad School Life</a:t>
            </a:r>
            <a:endParaRPr lang="en-US" sz="4000" b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06476-74C8-4C17-AD58-982AD4F69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032760"/>
            <a:ext cx="9144000" cy="307848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3200" dirty="0"/>
              <a:t>HyeongUk Lim</a:t>
            </a:r>
          </a:p>
          <a:p>
            <a:endParaRPr lang="en-US" b="1" dirty="0"/>
          </a:p>
          <a:p>
            <a:r>
              <a:rPr lang="en-US" dirty="0"/>
              <a:t>11/21/2019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8971F"/>
                </a:solidFill>
              </a:rPr>
              <a:t>Mechanics, Uncertainty, and Simulation in Engineering</a:t>
            </a:r>
          </a:p>
          <a:p>
            <a:r>
              <a:rPr lang="en-US" b="1" dirty="0">
                <a:solidFill>
                  <a:srgbClr val="BF5700"/>
                </a:solidFill>
              </a:rPr>
              <a:t>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3544770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D6C96-FF0D-431D-8B76-1929FFC7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4" y="1895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To name just a few </a:t>
            </a:r>
            <a:br>
              <a:rPr lang="en-US" sz="3200" dirty="0"/>
            </a:br>
            <a:r>
              <a:rPr lang="en-US" sz="3200" dirty="0"/>
              <a:t>surrogate model approaches: 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B401548-C016-4FF3-B757-1DB17E1372F4}"/>
              </a:ext>
            </a:extLst>
          </p:cNvPr>
          <p:cNvGrpSpPr/>
          <p:nvPr/>
        </p:nvGrpSpPr>
        <p:grpSpPr>
          <a:xfrm>
            <a:off x="1352552" y="321288"/>
            <a:ext cx="9650639" cy="6178862"/>
            <a:chOff x="1352552" y="321288"/>
            <a:chExt cx="9650639" cy="61788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83F485-CF40-4A8E-80B5-307D98C349FC}"/>
                </a:ext>
              </a:extLst>
            </p:cNvPr>
            <p:cNvSpPr txBox="1"/>
            <p:nvPr/>
          </p:nvSpPr>
          <p:spPr>
            <a:xfrm>
              <a:off x="1816100" y="2152650"/>
              <a:ext cx="35654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andara" panose="020E0502030303020204" pitchFamily="34" charset="0"/>
                </a:rPr>
                <a:t>Polynomial Chaos Expansion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ED36D-21A8-4030-A84E-1746C4706AB6}"/>
                </a:ext>
              </a:extLst>
            </p:cNvPr>
            <p:cNvSpPr txBox="1"/>
            <p:nvPr/>
          </p:nvSpPr>
          <p:spPr>
            <a:xfrm rot="16200000">
              <a:off x="2442436" y="4134541"/>
              <a:ext cx="22172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andara" panose="020E0502030303020204" pitchFamily="34" charset="0"/>
                </a:rPr>
                <a:t>Gaussian Process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2F11FA-29AA-48B3-9460-04181DD11781}"/>
                </a:ext>
              </a:extLst>
            </p:cNvPr>
            <p:cNvSpPr txBox="1"/>
            <p:nvPr/>
          </p:nvSpPr>
          <p:spPr>
            <a:xfrm rot="16200000">
              <a:off x="7191616" y="4379652"/>
              <a:ext cx="19094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7030A0"/>
                  </a:solidFill>
                  <a:latin typeface="Candara" panose="020E0502030303020204" pitchFamily="34" charset="0"/>
                </a:rPr>
                <a:t>Deep Learning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C3D8F8-3395-42F4-AD91-B7228F99F53D}"/>
                </a:ext>
              </a:extLst>
            </p:cNvPr>
            <p:cNvSpPr txBox="1"/>
            <p:nvPr/>
          </p:nvSpPr>
          <p:spPr>
            <a:xfrm>
              <a:off x="6908800" y="1981199"/>
              <a:ext cx="40943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andara" panose="020E0502030303020204" pitchFamily="34" charset="0"/>
                </a:rPr>
                <a:t>Generative Adversarial Networks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3762D-968A-4D5B-AE69-A115B25607FA}"/>
                </a:ext>
              </a:extLst>
            </p:cNvPr>
            <p:cNvSpPr txBox="1"/>
            <p:nvPr/>
          </p:nvSpPr>
          <p:spPr>
            <a:xfrm rot="16200000">
              <a:off x="7827356" y="4261306"/>
              <a:ext cx="3063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00B050"/>
                  </a:solidFill>
                  <a:latin typeface="Candara" panose="020E0502030303020204" pitchFamily="34" charset="0"/>
                </a:rPr>
                <a:t>Support Vector Machine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5DA4D6-FD0A-40B4-A5BA-9FA8C9927914}"/>
                </a:ext>
              </a:extLst>
            </p:cNvPr>
            <p:cNvSpPr txBox="1"/>
            <p:nvPr/>
          </p:nvSpPr>
          <p:spPr>
            <a:xfrm rot="16200000">
              <a:off x="8095779" y="4442695"/>
              <a:ext cx="36840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4">
                      <a:lumMod val="75000"/>
                    </a:schemeClr>
                  </a:solidFill>
                  <a:latin typeface="Candara" panose="020E0502030303020204" pitchFamily="34" charset="0"/>
                </a:rPr>
                <a:t>First Order Reliability Method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FB5DCE-E40F-43C4-80EF-834D55BE9B2F}"/>
                </a:ext>
              </a:extLst>
            </p:cNvPr>
            <p:cNvSpPr txBox="1"/>
            <p:nvPr/>
          </p:nvSpPr>
          <p:spPr>
            <a:xfrm>
              <a:off x="3820876" y="4413796"/>
              <a:ext cx="40463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ndara" panose="020E0502030303020204" pitchFamily="34" charset="0"/>
                </a:rPr>
                <a:t>Second Order Reliability Method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35484-A2AA-474E-84CB-A9B821ACD8EB}"/>
                </a:ext>
              </a:extLst>
            </p:cNvPr>
            <p:cNvSpPr txBox="1"/>
            <p:nvPr/>
          </p:nvSpPr>
          <p:spPr>
            <a:xfrm rot="16200000">
              <a:off x="1835988" y="4112330"/>
              <a:ext cx="23214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8971F"/>
                  </a:solidFill>
                  <a:latin typeface="Candara" panose="020E0502030303020204" pitchFamily="34" charset="0"/>
                </a:rPr>
                <a:t>Subset Simulation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19B16B-B01A-4D0D-8A12-E5E4112D67AD}"/>
                </a:ext>
              </a:extLst>
            </p:cNvPr>
            <p:cNvSpPr txBox="1"/>
            <p:nvPr/>
          </p:nvSpPr>
          <p:spPr>
            <a:xfrm rot="16200000">
              <a:off x="7636335" y="4460451"/>
              <a:ext cx="20794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00B0F0"/>
                  </a:solidFill>
                  <a:latin typeface="Candara" panose="020E0502030303020204" pitchFamily="34" charset="0"/>
                </a:rPr>
                <a:t>Neural Network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D9DA0F-091C-41E1-8825-C4ED98658DF9}"/>
                </a:ext>
              </a:extLst>
            </p:cNvPr>
            <p:cNvSpPr txBox="1"/>
            <p:nvPr/>
          </p:nvSpPr>
          <p:spPr>
            <a:xfrm rot="16200000">
              <a:off x="4482294" y="1832593"/>
              <a:ext cx="32047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Candara" panose="020E0502030303020204" pitchFamily="34" charset="0"/>
                </a:rPr>
                <a:t>Low Rank Approximation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0AAA5-3AF7-4A57-B4E0-05DBE49860ED}"/>
                </a:ext>
              </a:extLst>
            </p:cNvPr>
            <p:cNvSpPr txBox="1"/>
            <p:nvPr/>
          </p:nvSpPr>
          <p:spPr>
            <a:xfrm>
              <a:off x="4025911" y="3877177"/>
              <a:ext cx="37866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7030A0"/>
                  </a:solidFill>
                  <a:latin typeface="Candara" panose="020E0502030303020204" pitchFamily="34" charset="0"/>
                </a:rPr>
                <a:t>Convolutional Neural Network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5414C9-80CE-4EE9-96A9-B94369EA6B05}"/>
                </a:ext>
              </a:extLst>
            </p:cNvPr>
            <p:cNvSpPr txBox="1"/>
            <p:nvPr/>
          </p:nvSpPr>
          <p:spPr>
            <a:xfrm rot="16200000">
              <a:off x="827172" y="4613147"/>
              <a:ext cx="31951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00B050"/>
                  </a:solidFill>
                  <a:latin typeface="Candara" panose="020E0502030303020204" pitchFamily="34" charset="0"/>
                </a:rPr>
                <a:t>Sliced Inverse Regression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046247-C8A3-478E-9059-3221E5C9AD84}"/>
                </a:ext>
              </a:extLst>
            </p:cNvPr>
            <p:cNvSpPr txBox="1"/>
            <p:nvPr/>
          </p:nvSpPr>
          <p:spPr>
            <a:xfrm>
              <a:off x="3813736" y="4928601"/>
              <a:ext cx="410016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2">
                      <a:lumMod val="25000"/>
                    </a:schemeClr>
                  </a:solidFill>
                  <a:latin typeface="Candara" panose="020E0502030303020204" pitchFamily="34" charset="0"/>
                </a:rPr>
                <a:t>Sliced Average Variance Estimate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C16120-B7A3-4EC8-BE5A-49F214F7F8CE}"/>
                </a:ext>
              </a:extLst>
            </p:cNvPr>
            <p:cNvSpPr txBox="1"/>
            <p:nvPr/>
          </p:nvSpPr>
          <p:spPr>
            <a:xfrm>
              <a:off x="6989561" y="2480762"/>
              <a:ext cx="3321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92D050"/>
                  </a:solidFill>
                  <a:latin typeface="Candara" panose="020E0502030303020204" pitchFamily="34" charset="0"/>
                </a:rPr>
                <a:t>Principal Hessian Direction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815C2C-0B3C-4697-B5D0-04D488976AB3}"/>
                </a:ext>
              </a:extLst>
            </p:cNvPr>
            <p:cNvSpPr txBox="1"/>
            <p:nvPr/>
          </p:nvSpPr>
          <p:spPr>
            <a:xfrm>
              <a:off x="7039802" y="3060368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4">
                      <a:lumMod val="75000"/>
                    </a:schemeClr>
                  </a:solidFill>
                  <a:latin typeface="Candara" panose="020E0502030303020204" pitchFamily="34" charset="0"/>
                </a:rPr>
                <a:t>Active Subspace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A68B59-5C49-4143-BCBE-713167573F16}"/>
                </a:ext>
              </a:extLst>
            </p:cNvPr>
            <p:cNvSpPr txBox="1"/>
            <p:nvPr/>
          </p:nvSpPr>
          <p:spPr>
            <a:xfrm>
              <a:off x="3818498" y="3247914"/>
              <a:ext cx="1233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4"/>
                  </a:solidFill>
                  <a:latin typeface="Candara" panose="020E0502030303020204" pitchFamily="34" charset="0"/>
                </a:rPr>
                <a:t>Bayesian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6DD9A2-3123-4585-91C3-D53B18181F94}"/>
                </a:ext>
              </a:extLst>
            </p:cNvPr>
            <p:cNvSpPr txBox="1"/>
            <p:nvPr/>
          </p:nvSpPr>
          <p:spPr>
            <a:xfrm>
              <a:off x="2206822" y="1561202"/>
              <a:ext cx="30412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  <a:latin typeface="Candara" panose="020E0502030303020204" pitchFamily="34" charset="0"/>
                </a:rPr>
                <a:t>Wiener Path Integration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9BC853-A298-4836-8292-511870A6C448}"/>
                </a:ext>
              </a:extLst>
            </p:cNvPr>
            <p:cNvSpPr txBox="1"/>
            <p:nvPr/>
          </p:nvSpPr>
          <p:spPr>
            <a:xfrm>
              <a:off x="1352552" y="2692711"/>
              <a:ext cx="39661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  <a:latin typeface="Candara" panose="020E0502030303020204" pitchFamily="34" charset="0"/>
                </a:rPr>
                <a:t>Environmental Contour Method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2E427-9CD4-4A86-A870-FEDA78009BA6}"/>
                </a:ext>
              </a:extLst>
            </p:cNvPr>
            <p:cNvSpPr txBox="1"/>
            <p:nvPr/>
          </p:nvSpPr>
          <p:spPr>
            <a:xfrm>
              <a:off x="6883977" y="1449658"/>
              <a:ext cx="38475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/>
                  </a:solidFill>
                  <a:latin typeface="Candara" panose="020E0502030303020204" pitchFamily="34" charset="0"/>
                </a:rPr>
                <a:t>Maximum Entropy Distribution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901001-E189-40DC-8A9F-F85BFC00362E}"/>
                </a:ext>
              </a:extLst>
            </p:cNvPr>
            <p:cNvSpPr txBox="1"/>
            <p:nvPr/>
          </p:nvSpPr>
          <p:spPr>
            <a:xfrm rot="16200000">
              <a:off x="4413359" y="2348865"/>
              <a:ext cx="22974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00B0F0"/>
                  </a:solidFill>
                  <a:latin typeface="Candara" panose="020E0502030303020204" pitchFamily="34" charset="0"/>
                </a:rPr>
                <a:t>Machine Learning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5B2041-D346-45E8-8D94-1236467E794F}"/>
                </a:ext>
              </a:extLst>
            </p:cNvPr>
            <p:cNvSpPr txBox="1"/>
            <p:nvPr/>
          </p:nvSpPr>
          <p:spPr>
            <a:xfrm rot="16200000">
              <a:off x="4922140" y="1814806"/>
              <a:ext cx="3417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andara" panose="020E0502030303020204" pitchFamily="34" charset="0"/>
                </a:rPr>
                <a:t>Karhunen-Loeve Expansion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2A032D-BD13-4FCA-8840-3DFCB2AEEFF0}"/>
                </a:ext>
              </a:extLst>
            </p:cNvPr>
            <p:cNvSpPr txBox="1"/>
            <p:nvPr/>
          </p:nvSpPr>
          <p:spPr>
            <a:xfrm>
              <a:off x="2703668" y="5492352"/>
              <a:ext cx="4681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ndara" panose="020E0502030303020204" pitchFamily="34" charset="0"/>
                </a:rPr>
                <a:t>Polynomial Dimension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56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B7DAF-675C-4DE2-92A4-2D7835D3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Use</a:t>
            </a:r>
            <a:r>
              <a:rPr lang="en-US" sz="2000" b="1" dirty="0"/>
              <a:t> </a:t>
            </a:r>
            <a:r>
              <a:rPr lang="en-US" sz="2000" dirty="0"/>
              <a:t>a finite-degree polynomial series expansion to approximate an unknown function.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E2F2D-F235-4048-BFB4-3DAB2DA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Spectral Approach: Polynomial Chaos Expansion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2EDB685-D728-4E58-B787-EF4DE6B960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49" t="5968" r="17067"/>
          <a:stretch/>
        </p:blipFill>
        <p:spPr>
          <a:xfrm>
            <a:off x="7225552" y="2598603"/>
            <a:ext cx="2622625" cy="314639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FCDAEF9-FF0A-478E-9BD0-FA8C89EF00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9" y="3707829"/>
            <a:ext cx="3786745" cy="876644"/>
          </a:xfrm>
          <a:prstGeom prst="rect">
            <a:avLst/>
          </a:prstGeom>
        </p:spPr>
      </p:pic>
      <p:sp>
        <p:nvSpPr>
          <p:cNvPr id="5" name="직사각형 22 2 2">
            <a:extLst>
              <a:ext uri="{FF2B5EF4-FFF2-40B4-BE49-F238E27FC236}">
                <a16:creationId xmlns:a16="http://schemas.microsoft.com/office/drawing/2014/main" id="{1240A90C-74A5-4A4C-93F4-69DDC37608C3}"/>
              </a:ext>
            </a:extLst>
          </p:cNvPr>
          <p:cNvSpPr/>
          <p:nvPr/>
        </p:nvSpPr>
        <p:spPr>
          <a:xfrm>
            <a:off x="1196358" y="2774288"/>
            <a:ext cx="5437161" cy="2965378"/>
          </a:xfrm>
          <a:prstGeom prst="rect">
            <a:avLst/>
          </a:prstGeom>
          <a:noFill/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52978-EA04-4DD9-83D6-1DF0CD4BFE14}"/>
              </a:ext>
            </a:extLst>
          </p:cNvPr>
          <p:cNvSpPr txBox="1"/>
          <p:nvPr/>
        </p:nvSpPr>
        <p:spPr>
          <a:xfrm>
            <a:off x="346924" y="4790375"/>
            <a:ext cx="1366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6B077-1A9F-4819-BEBF-56990B6FBDC0}"/>
              </a:ext>
            </a:extLst>
          </p:cNvPr>
          <p:cNvSpPr txBox="1"/>
          <p:nvPr/>
        </p:nvSpPr>
        <p:spPr>
          <a:xfrm>
            <a:off x="2696667" y="4790375"/>
            <a:ext cx="2957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 polynomials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input variables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4E42-5ABD-45B6-8C5B-A8F03412FACC}"/>
              </a:ext>
            </a:extLst>
          </p:cNvPr>
          <p:cNvSpPr txBox="1"/>
          <p:nvPr/>
        </p:nvSpPr>
        <p:spPr>
          <a:xfrm>
            <a:off x="4848124" y="3275705"/>
            <a:ext cx="1782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5B382-62A7-40F3-B8C8-5FC197B271F0}"/>
              </a:ext>
            </a:extLst>
          </p:cNvPr>
          <p:cNvSpPr txBox="1"/>
          <p:nvPr/>
        </p:nvSpPr>
        <p:spPr>
          <a:xfrm>
            <a:off x="2331955" y="3089102"/>
            <a:ext cx="178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화살표 연결선 32 1 1">
            <a:extLst>
              <a:ext uri="{FF2B5EF4-FFF2-40B4-BE49-F238E27FC236}">
                <a16:creationId xmlns:a16="http://schemas.microsoft.com/office/drawing/2014/main" id="{3827F99B-A804-497C-B75F-47BA722E3DE4}"/>
              </a:ext>
            </a:extLst>
          </p:cNvPr>
          <p:cNvCxnSpPr>
            <a:cxnSpLocks/>
          </p:cNvCxnSpPr>
          <p:nvPr/>
        </p:nvCxnSpPr>
        <p:spPr>
          <a:xfrm>
            <a:off x="1209676" y="4346967"/>
            <a:ext cx="0" cy="137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32 2 1 1 1">
            <a:extLst>
              <a:ext uri="{FF2B5EF4-FFF2-40B4-BE49-F238E27FC236}">
                <a16:creationId xmlns:a16="http://schemas.microsoft.com/office/drawing/2014/main" id="{8BA6D805-B038-4B02-BD13-C21D8D80ABDD}"/>
              </a:ext>
            </a:extLst>
          </p:cNvPr>
          <p:cNvCxnSpPr>
            <a:cxnSpLocks/>
          </p:cNvCxnSpPr>
          <p:nvPr/>
        </p:nvCxnSpPr>
        <p:spPr>
          <a:xfrm rot="5400000">
            <a:off x="888694" y="4616883"/>
            <a:ext cx="2827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32 3 1">
            <a:extLst>
              <a:ext uri="{FF2B5EF4-FFF2-40B4-BE49-F238E27FC236}">
                <a16:creationId xmlns:a16="http://schemas.microsoft.com/office/drawing/2014/main" id="{C13AA3D0-ABA4-41ED-B5B9-7A9B080BE211}"/>
              </a:ext>
            </a:extLst>
          </p:cNvPr>
          <p:cNvCxnSpPr>
            <a:cxnSpLocks/>
          </p:cNvCxnSpPr>
          <p:nvPr/>
        </p:nvCxnSpPr>
        <p:spPr>
          <a:xfrm>
            <a:off x="864549" y="4346967"/>
            <a:ext cx="0" cy="137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97 2 1 1">
            <a:extLst>
              <a:ext uri="{FF2B5EF4-FFF2-40B4-BE49-F238E27FC236}">
                <a16:creationId xmlns:a16="http://schemas.microsoft.com/office/drawing/2014/main" id="{B40AA513-4331-4027-861A-6E7B990575F5}"/>
              </a:ext>
            </a:extLst>
          </p:cNvPr>
          <p:cNvCxnSpPr>
            <a:cxnSpLocks/>
          </p:cNvCxnSpPr>
          <p:nvPr/>
        </p:nvCxnSpPr>
        <p:spPr>
          <a:xfrm flipH="1">
            <a:off x="862013" y="4475510"/>
            <a:ext cx="34766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32 1 2">
            <a:extLst>
              <a:ext uri="{FF2B5EF4-FFF2-40B4-BE49-F238E27FC236}">
                <a16:creationId xmlns:a16="http://schemas.microsoft.com/office/drawing/2014/main" id="{6DEBB73C-286B-4065-815F-30B3C60DE5A4}"/>
              </a:ext>
            </a:extLst>
          </p:cNvPr>
          <p:cNvCxnSpPr>
            <a:cxnSpLocks/>
          </p:cNvCxnSpPr>
          <p:nvPr/>
        </p:nvCxnSpPr>
        <p:spPr>
          <a:xfrm>
            <a:off x="4816541" y="4346967"/>
            <a:ext cx="0" cy="137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32 2 1 1 2">
            <a:extLst>
              <a:ext uri="{FF2B5EF4-FFF2-40B4-BE49-F238E27FC236}">
                <a16:creationId xmlns:a16="http://schemas.microsoft.com/office/drawing/2014/main" id="{833D7598-3793-4FB8-B47E-9DDD9716AF8E}"/>
              </a:ext>
            </a:extLst>
          </p:cNvPr>
          <p:cNvCxnSpPr>
            <a:cxnSpLocks/>
          </p:cNvCxnSpPr>
          <p:nvPr/>
        </p:nvCxnSpPr>
        <p:spPr>
          <a:xfrm rot="5400000">
            <a:off x="4034188" y="4616883"/>
            <a:ext cx="2827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2 3 2">
            <a:extLst>
              <a:ext uri="{FF2B5EF4-FFF2-40B4-BE49-F238E27FC236}">
                <a16:creationId xmlns:a16="http://schemas.microsoft.com/office/drawing/2014/main" id="{FB9814D5-0EC8-4DC4-9EFA-6BD030BA45D0}"/>
              </a:ext>
            </a:extLst>
          </p:cNvPr>
          <p:cNvCxnSpPr>
            <a:cxnSpLocks/>
          </p:cNvCxnSpPr>
          <p:nvPr/>
        </p:nvCxnSpPr>
        <p:spPr>
          <a:xfrm>
            <a:off x="3534468" y="4346967"/>
            <a:ext cx="0" cy="137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97 2 1 2">
            <a:extLst>
              <a:ext uri="{FF2B5EF4-FFF2-40B4-BE49-F238E27FC236}">
                <a16:creationId xmlns:a16="http://schemas.microsoft.com/office/drawing/2014/main" id="{C0D11C71-626A-418D-8002-80F6F5B13159}"/>
              </a:ext>
            </a:extLst>
          </p:cNvPr>
          <p:cNvCxnSpPr>
            <a:cxnSpLocks/>
          </p:cNvCxnSpPr>
          <p:nvPr/>
        </p:nvCxnSpPr>
        <p:spPr>
          <a:xfrm flipH="1">
            <a:off x="3536384" y="4475510"/>
            <a:ext cx="1278352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32 1 3">
            <a:extLst>
              <a:ext uri="{FF2B5EF4-FFF2-40B4-BE49-F238E27FC236}">
                <a16:creationId xmlns:a16="http://schemas.microsoft.com/office/drawing/2014/main" id="{29C6DFA4-3DCF-4C5D-A71E-B42F6A04D35B}"/>
              </a:ext>
            </a:extLst>
          </p:cNvPr>
          <p:cNvCxnSpPr>
            <a:cxnSpLocks/>
          </p:cNvCxnSpPr>
          <p:nvPr/>
        </p:nvCxnSpPr>
        <p:spPr>
          <a:xfrm flipV="1">
            <a:off x="4685944" y="3825062"/>
            <a:ext cx="0" cy="137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32 2 1 1 3">
            <a:extLst>
              <a:ext uri="{FF2B5EF4-FFF2-40B4-BE49-F238E27FC236}">
                <a16:creationId xmlns:a16="http://schemas.microsoft.com/office/drawing/2014/main" id="{747973BB-1ECD-4B23-909E-BDF556A10C0B}"/>
              </a:ext>
            </a:extLst>
          </p:cNvPr>
          <p:cNvCxnSpPr>
            <a:cxnSpLocks/>
          </p:cNvCxnSpPr>
          <p:nvPr/>
        </p:nvCxnSpPr>
        <p:spPr>
          <a:xfrm>
            <a:off x="4331929" y="3683626"/>
            <a:ext cx="6659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32 3 3">
            <a:extLst>
              <a:ext uri="{FF2B5EF4-FFF2-40B4-BE49-F238E27FC236}">
                <a16:creationId xmlns:a16="http://schemas.microsoft.com/office/drawing/2014/main" id="{DED17DBD-3C12-46F8-81F6-E76C821A7390}"/>
              </a:ext>
            </a:extLst>
          </p:cNvPr>
          <p:cNvCxnSpPr>
            <a:cxnSpLocks/>
          </p:cNvCxnSpPr>
          <p:nvPr/>
        </p:nvCxnSpPr>
        <p:spPr>
          <a:xfrm flipV="1">
            <a:off x="3977852" y="3825062"/>
            <a:ext cx="0" cy="137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97 2 1 3">
            <a:extLst>
              <a:ext uri="{FF2B5EF4-FFF2-40B4-BE49-F238E27FC236}">
                <a16:creationId xmlns:a16="http://schemas.microsoft.com/office/drawing/2014/main" id="{48F20A3F-C556-4C0F-9858-63779941AA00}"/>
              </a:ext>
            </a:extLst>
          </p:cNvPr>
          <p:cNvCxnSpPr>
            <a:cxnSpLocks/>
          </p:cNvCxnSpPr>
          <p:nvPr/>
        </p:nvCxnSpPr>
        <p:spPr>
          <a:xfrm flipH="1" flipV="1">
            <a:off x="3978911" y="3824999"/>
            <a:ext cx="706037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32 2 1 1 4">
            <a:extLst>
              <a:ext uri="{FF2B5EF4-FFF2-40B4-BE49-F238E27FC236}">
                <a16:creationId xmlns:a16="http://schemas.microsoft.com/office/drawing/2014/main" id="{4FFE96F7-7D86-47C0-9FCF-6939FE524C59}"/>
              </a:ext>
            </a:extLst>
          </p:cNvPr>
          <p:cNvCxnSpPr>
            <a:cxnSpLocks/>
          </p:cNvCxnSpPr>
          <p:nvPr/>
        </p:nvCxnSpPr>
        <p:spPr>
          <a:xfrm>
            <a:off x="4331929" y="3680109"/>
            <a:ext cx="0" cy="144953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32 1 4">
            <a:extLst>
              <a:ext uri="{FF2B5EF4-FFF2-40B4-BE49-F238E27FC236}">
                <a16:creationId xmlns:a16="http://schemas.microsoft.com/office/drawing/2014/main" id="{BBB1AFC3-AFF7-469B-A7D3-56F9BCB78B21}"/>
              </a:ext>
            </a:extLst>
          </p:cNvPr>
          <p:cNvCxnSpPr>
            <a:cxnSpLocks/>
          </p:cNvCxnSpPr>
          <p:nvPr/>
        </p:nvCxnSpPr>
        <p:spPr>
          <a:xfrm flipH="1" flipV="1">
            <a:off x="3105141" y="3859990"/>
            <a:ext cx="0" cy="137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32 3 4">
            <a:extLst>
              <a:ext uri="{FF2B5EF4-FFF2-40B4-BE49-F238E27FC236}">
                <a16:creationId xmlns:a16="http://schemas.microsoft.com/office/drawing/2014/main" id="{356534EC-928B-4EDE-8351-0E3E22803414}"/>
              </a:ext>
            </a:extLst>
          </p:cNvPr>
          <p:cNvCxnSpPr>
            <a:cxnSpLocks/>
          </p:cNvCxnSpPr>
          <p:nvPr/>
        </p:nvCxnSpPr>
        <p:spPr>
          <a:xfrm flipH="1" flipV="1">
            <a:off x="3340739" y="3859990"/>
            <a:ext cx="0" cy="137791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97 2 1 4">
            <a:extLst>
              <a:ext uri="{FF2B5EF4-FFF2-40B4-BE49-F238E27FC236}">
                <a16:creationId xmlns:a16="http://schemas.microsoft.com/office/drawing/2014/main" id="{E140B0C2-BDC6-4ED5-8B07-AD939CA874C5}"/>
              </a:ext>
            </a:extLst>
          </p:cNvPr>
          <p:cNvCxnSpPr>
            <a:cxnSpLocks/>
          </p:cNvCxnSpPr>
          <p:nvPr/>
        </p:nvCxnSpPr>
        <p:spPr>
          <a:xfrm>
            <a:off x="3106138" y="3859927"/>
            <a:ext cx="23460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32 2 1 1 5">
            <a:extLst>
              <a:ext uri="{FF2B5EF4-FFF2-40B4-BE49-F238E27FC236}">
                <a16:creationId xmlns:a16="http://schemas.microsoft.com/office/drawing/2014/main" id="{21E4B203-A218-4E59-A95F-A81336C9E6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82065" y="3727391"/>
            <a:ext cx="2827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3E1AE94-4BF1-4A34-B705-A97FEBC723C1}"/>
              </a:ext>
            </a:extLst>
          </p:cNvPr>
          <p:cNvGrpSpPr/>
          <p:nvPr/>
        </p:nvGrpSpPr>
        <p:grpSpPr>
          <a:xfrm>
            <a:off x="10029496" y="4169022"/>
            <a:ext cx="1769442" cy="1375326"/>
            <a:chOff x="10397049" y="4426757"/>
            <a:chExt cx="1769442" cy="1375326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EF9B316-97BC-4F67-AC5C-9217B773E4ED}"/>
                </a:ext>
              </a:extLst>
            </p:cNvPr>
            <p:cNvCxnSpPr/>
            <p:nvPr/>
          </p:nvCxnSpPr>
          <p:spPr bwMode="auto">
            <a:xfrm>
              <a:off x="10460190" y="4726666"/>
              <a:ext cx="38300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01BC865-52F4-4F9D-BECE-52275C97F917}"/>
                </a:ext>
              </a:extLst>
            </p:cNvPr>
            <p:cNvCxnSpPr/>
            <p:nvPr/>
          </p:nvCxnSpPr>
          <p:spPr bwMode="auto">
            <a:xfrm>
              <a:off x="10460190" y="4909546"/>
              <a:ext cx="38300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D2EC499-C83B-4F6E-BA25-71C49C761DFF}"/>
                </a:ext>
              </a:extLst>
            </p:cNvPr>
            <p:cNvCxnSpPr/>
            <p:nvPr/>
          </p:nvCxnSpPr>
          <p:spPr bwMode="auto">
            <a:xfrm>
              <a:off x="10460190" y="4543786"/>
              <a:ext cx="38300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36" name="Rectangle 5 1 1">
              <a:extLst>
                <a:ext uri="{FF2B5EF4-FFF2-40B4-BE49-F238E27FC236}">
                  <a16:creationId xmlns:a16="http://schemas.microsoft.com/office/drawing/2014/main" id="{D8148174-BA61-46BD-A212-455A7E630666}"/>
                </a:ext>
              </a:extLst>
            </p:cNvPr>
            <p:cNvSpPr/>
            <p:nvPr/>
          </p:nvSpPr>
          <p:spPr bwMode="auto">
            <a:xfrm>
              <a:off x="10878866" y="4426757"/>
              <a:ext cx="1287625" cy="59145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: basis functions</a:t>
              </a:r>
            </a:p>
          </p:txBody>
        </p:sp>
        <p:sp>
          <p:nvSpPr>
            <p:cNvPr id="37" name="Rectangle 5 2">
              <a:extLst>
                <a:ext uri="{FF2B5EF4-FFF2-40B4-BE49-F238E27FC236}">
                  <a16:creationId xmlns:a16="http://schemas.microsoft.com/office/drawing/2014/main" id="{703A71AF-A47A-42AF-A068-777799073F3C}"/>
                </a:ext>
              </a:extLst>
            </p:cNvPr>
            <p:cNvSpPr/>
            <p:nvPr/>
          </p:nvSpPr>
          <p:spPr bwMode="auto">
            <a:xfrm>
              <a:off x="10397049" y="5210630"/>
              <a:ext cx="1650238" cy="59145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arrow length: coordinate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61B0797-BA38-420D-9FA9-B6C0011F35C0}"/>
              </a:ext>
            </a:extLst>
          </p:cNvPr>
          <p:cNvCxnSpPr/>
          <p:nvPr/>
        </p:nvCxnSpPr>
        <p:spPr bwMode="auto">
          <a:xfrm>
            <a:off x="10092637" y="3708751"/>
            <a:ext cx="38300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E737CC-5012-42AD-95CD-C151D869BF3F}"/>
              </a:ext>
            </a:extLst>
          </p:cNvPr>
          <p:cNvSpPr/>
          <p:nvPr/>
        </p:nvSpPr>
        <p:spPr>
          <a:xfrm>
            <a:off x="7366000" y="5303520"/>
            <a:ext cx="599440" cy="52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80C17A-FD96-4C0E-B182-E971917C2DFA}"/>
              </a:ext>
            </a:extLst>
          </p:cNvPr>
          <p:cNvSpPr/>
          <p:nvPr/>
        </p:nvSpPr>
        <p:spPr>
          <a:xfrm>
            <a:off x="8961620" y="5303520"/>
            <a:ext cx="599440" cy="52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E1DFB7C4-D712-447E-84C8-FAD64BC183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448" y="3618951"/>
            <a:ext cx="220516" cy="204249"/>
          </a:xfrm>
          <a:prstGeom prst="rect">
            <a:avLst/>
          </a:prstGeom>
        </p:spPr>
      </p:pic>
      <p:sp>
        <p:nvSpPr>
          <p:cNvPr id="50" name="Rectangle 5 1 2">
            <a:extLst>
              <a:ext uri="{FF2B5EF4-FFF2-40B4-BE49-F238E27FC236}">
                <a16:creationId xmlns:a16="http://schemas.microsoft.com/office/drawing/2014/main" id="{BCED149A-46D3-46F2-8A59-4DED62D4CD11}"/>
              </a:ext>
            </a:extLst>
          </p:cNvPr>
          <p:cNvSpPr/>
          <p:nvPr/>
        </p:nvSpPr>
        <p:spPr bwMode="auto">
          <a:xfrm>
            <a:off x="10506610" y="3408230"/>
            <a:ext cx="1287625" cy="591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ndara" panose="020E0502030303020204" pitchFamily="34" charset="0"/>
              </a:rPr>
              <a:t>: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7E1D5D8-0AC5-4609-B104-D433FDE39A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42" y="4396952"/>
            <a:ext cx="325353" cy="25485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F8BF666-02CB-49AB-830A-985B339761A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26" y="4758256"/>
            <a:ext cx="316315" cy="25124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F45011CC-6D53-446F-9240-3A1EC7AAFEF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621" y="4424747"/>
            <a:ext cx="323545" cy="2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1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7" grpId="0" animBg="1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1F8A4-866E-4EAD-AB0A-94B78024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PCE?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A7DC3-244E-48BD-82F1-B57F0B5C3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Truth model: 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PCE model:  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Choose basis functions: Hermite polynomials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Variable transformation:                                              [easily generalizable] 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Expand: 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B55F796-5B16-4416-B332-920727AA4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55" y="1930400"/>
            <a:ext cx="3888760" cy="25142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C197979-78FF-47C5-BD84-1F2E532542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55" y="2677251"/>
            <a:ext cx="3009522" cy="7390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553D9E-1319-418D-94E4-6E101C7678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426" y="1930400"/>
            <a:ext cx="2080000" cy="9401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CA4F776-69F5-4D6B-8DC9-799B034FB74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46" y="4172666"/>
            <a:ext cx="1979427" cy="25142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655783C-1AA9-4D4D-8AD1-2A97903CB0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58" y="4785452"/>
            <a:ext cx="8415997" cy="114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1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1F8A4-866E-4EAD-AB0A-94B78024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PCE Coefficient Estimation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A7DC3-244E-48BD-82F1-B57F0B5C3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07870"/>
            <a:ext cx="10740163" cy="4351338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Spectral projection: 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Linear regression: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Coefficient estimation requires some computational runs with the “truth” model.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5813DC-E801-4E7E-B244-B3C308DBBC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1739900"/>
            <a:ext cx="2179047" cy="6049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96C318-C7F0-45F6-8100-F9B146FA41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1" y="3158645"/>
            <a:ext cx="5194666" cy="7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3EAF1-E75A-4A98-84D8-C1C4C3B8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C21C1-BFA4-46B7-BA21-DCB33382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Studied surrogate modeling for offshore design problems</a:t>
            </a:r>
            <a:br>
              <a:rPr lang="en-US" sz="2000" dirty="0"/>
            </a:br>
            <a:r>
              <a:rPr lang="en-US" sz="2000" dirty="0"/>
              <a:t>using a spectral method: </a:t>
            </a:r>
            <a:r>
              <a:rPr lang="en-US" sz="2000" b="1" dirty="0"/>
              <a:t>Polynomial Chaos Expansion</a:t>
            </a:r>
            <a:r>
              <a:rPr lang="en-US" sz="2000" dirty="0"/>
              <a:t> (PCE)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Developed a distribution-free PCE framework</a:t>
            </a:r>
            <a:br>
              <a:rPr lang="en-US" sz="2000" dirty="0"/>
            </a:br>
            <a:r>
              <a:rPr lang="en-US" sz="2000" dirty="0"/>
              <a:t>to enhance the </a:t>
            </a:r>
            <a:r>
              <a:rPr lang="en-US" sz="2000" b="1" dirty="0"/>
              <a:t>traditional spectral method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Proposed a 2-step gradient-based </a:t>
            </a:r>
            <a:r>
              <a:rPr lang="en-US" sz="2000" b="1" dirty="0"/>
              <a:t>dimension reduction </a:t>
            </a:r>
            <a:r>
              <a:rPr lang="en-US" sz="2000" dirty="0"/>
              <a:t>and</a:t>
            </a:r>
            <a:r>
              <a:rPr lang="en-US" sz="2000" b="1" dirty="0"/>
              <a:t> surrogate</a:t>
            </a:r>
            <a:r>
              <a:rPr lang="en-US" sz="2000" dirty="0"/>
              <a:t> </a:t>
            </a:r>
            <a:r>
              <a:rPr lang="en-US" sz="2000" b="1" dirty="0"/>
              <a:t>modeling</a:t>
            </a:r>
            <a:br>
              <a:rPr lang="en-US" sz="2000" dirty="0"/>
            </a:br>
            <a:r>
              <a:rPr lang="en-US" sz="2000" dirty="0"/>
              <a:t>for high-dimensional multivariate functions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Validated the proposed methods in </a:t>
            </a:r>
            <a:r>
              <a:rPr lang="en-US" sz="2000" b="1" dirty="0"/>
              <a:t>offshore dynamics problems</a:t>
            </a:r>
            <a:r>
              <a:rPr lang="en-US" sz="2000" dirty="0"/>
              <a:t> for</a:t>
            </a:r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Uncertainty Quantification</a:t>
            </a:r>
            <a:endParaRPr 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5D5250-AE37-41C8-A8F0-B965B38F02D1}"/>
              </a:ext>
            </a:extLst>
          </p:cNvPr>
          <p:cNvSpPr/>
          <p:nvPr/>
        </p:nvSpPr>
        <p:spPr>
          <a:xfrm>
            <a:off x="0" y="-1"/>
            <a:ext cx="12192000" cy="175622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EFE0B1-8E4A-4488-8352-1CB4B57CDCE4}"/>
              </a:ext>
            </a:extLst>
          </p:cNvPr>
          <p:cNvSpPr/>
          <p:nvPr/>
        </p:nvSpPr>
        <p:spPr>
          <a:xfrm>
            <a:off x="0" y="2743199"/>
            <a:ext cx="12192000" cy="411479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02D71-7DD5-4E7D-9163-757BB0A789D9}"/>
              </a:ext>
            </a:extLst>
          </p:cNvPr>
          <p:cNvSpPr/>
          <p:nvPr/>
        </p:nvSpPr>
        <p:spPr>
          <a:xfrm>
            <a:off x="7837714" y="1756228"/>
            <a:ext cx="4354286" cy="98697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0670C1-CCC4-482D-BBF6-D395D6A3739B}"/>
              </a:ext>
            </a:extLst>
          </p:cNvPr>
          <p:cNvSpPr/>
          <p:nvPr/>
        </p:nvSpPr>
        <p:spPr>
          <a:xfrm>
            <a:off x="0" y="1756228"/>
            <a:ext cx="798286" cy="98697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6E02D0E4-FA0C-43E1-B6A5-04961059308A}"/>
              </a:ext>
            </a:extLst>
          </p:cNvPr>
          <p:cNvSpPr txBox="1">
            <a:spLocks/>
          </p:cNvSpPr>
          <p:nvPr/>
        </p:nvSpPr>
        <p:spPr>
          <a:xfrm>
            <a:off x="831850" y="292828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800" b="0" dirty="0"/>
              <a:t>Fatigue damage in a marine riser due to vortex-induced vibration</a:t>
            </a:r>
          </a:p>
        </p:txBody>
      </p:sp>
    </p:spTree>
    <p:extLst>
      <p:ext uri="{BB962C8B-B14F-4D97-AF65-F5344CB8AC3E}">
        <p14:creationId xmlns:p14="http://schemas.microsoft.com/office/powerpoint/2010/main" val="41211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75B2D-21A8-4043-83B1-5ABDBEF3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care?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5FC219D-A3F1-4885-971E-1B97147C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82153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Risers become more vulnerable to VIV as oil and gas development moves to deeper water</a:t>
            </a:r>
          </a:p>
          <a:p>
            <a:r>
              <a:rPr lang="en-US" sz="2000" dirty="0"/>
              <a:t>VIV prediction is notoriously difficult; current practice relies on very large safety factors</a:t>
            </a:r>
          </a:p>
        </p:txBody>
      </p:sp>
      <p:pic>
        <p:nvPicPr>
          <p:cNvPr id="4" name="Picture 2" descr="TRACS (tensioned riser assessment for continued service) JIP">
            <a:extLst>
              <a:ext uri="{FF2B5EF4-FFF2-40B4-BE49-F238E27FC236}">
                <a16:creationId xmlns:a16="http://schemas.microsoft.com/office/drawing/2014/main" id="{E8BF4AA7-C8BA-41DF-B965-14C73592D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98" y="1675283"/>
            <a:ext cx="4226857" cy="31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31D2D0-8427-4146-9004-B7129CD4D831}"/>
              </a:ext>
            </a:extLst>
          </p:cNvPr>
          <p:cNvSpPr txBox="1"/>
          <p:nvPr/>
        </p:nvSpPr>
        <p:spPr>
          <a:xfrm>
            <a:off x="1485321" y="4950953"/>
            <a:ext cx="4674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TRACS (tensioned riser assessment for continued service) JIP (joint industry project)</a:t>
            </a:r>
          </a:p>
        </p:txBody>
      </p:sp>
      <p:pic>
        <p:nvPicPr>
          <p:cNvPr id="6" name="encode20190928232146">
            <a:hlinkClick r:id="" action="ppaction://media"/>
            <a:extLst>
              <a:ext uri="{FF2B5EF4-FFF2-40B4-BE49-F238E27FC236}">
                <a16:creationId xmlns:a16="http://schemas.microsoft.com/office/drawing/2014/main" id="{D2E7C921-EE12-4054-A3ED-5CACDD369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7274" y="1675283"/>
            <a:ext cx="4226857" cy="3170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E8AA7-1ECA-45E2-A73E-E7A3097DD50D}"/>
              </a:ext>
            </a:extLst>
          </p:cNvPr>
          <p:cNvSpPr txBox="1"/>
          <p:nvPr/>
        </p:nvSpPr>
        <p:spPr>
          <a:xfrm>
            <a:off x="7571578" y="4949465"/>
            <a:ext cx="313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(J. Kim Vandiver's MIT research team)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0D36B-20CC-4853-9AE5-C4BDC56692A5}"/>
              </a:ext>
            </a:extLst>
          </p:cNvPr>
          <p:cNvSpPr txBox="1"/>
          <p:nvPr/>
        </p:nvSpPr>
        <p:spPr>
          <a:xfrm>
            <a:off x="1879600" y="4229100"/>
            <a:ext cx="1340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marine riser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6A885-AC80-4434-AE30-2021B82ED713}"/>
              </a:ext>
            </a:extLst>
          </p:cNvPr>
          <p:cNvSpPr txBox="1"/>
          <p:nvPr/>
        </p:nvSpPr>
        <p:spPr>
          <a:xfrm>
            <a:off x="9014754" y="3969266"/>
            <a:ext cx="165622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vortex-induced</a:t>
            </a:r>
            <a:br>
              <a:rPr lang="en-US" dirty="0"/>
            </a:br>
            <a:r>
              <a:rPr lang="en-US" dirty="0"/>
              <a:t>vibration</a:t>
            </a:r>
          </a:p>
        </p:txBody>
      </p:sp>
    </p:spTree>
    <p:extLst>
      <p:ext uri="{BB962C8B-B14F-4D97-AF65-F5344CB8AC3E}">
        <p14:creationId xmlns:p14="http://schemas.microsoft.com/office/powerpoint/2010/main" val="233444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48992-CCAE-449D-8E0B-9EF5190E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UQ Framework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9912A5-A9C6-4D93-8299-1A0BB5B81F6F}"/>
              </a:ext>
            </a:extLst>
          </p:cNvPr>
          <p:cNvGrpSpPr/>
          <p:nvPr/>
        </p:nvGrpSpPr>
        <p:grpSpPr>
          <a:xfrm>
            <a:off x="4756386" y="4203345"/>
            <a:ext cx="3296967" cy="2489854"/>
            <a:chOff x="4051300" y="2222500"/>
            <a:chExt cx="6571415" cy="4962704"/>
          </a:xfrm>
        </p:grpSpPr>
        <p:pic>
          <p:nvPicPr>
            <p:cNvPr id="5" name="Picture 2" descr="C:\Users\Owner\Dropbox\01 - Research\04c - FlexNARAuniform\simulation\testAnimated.gif">
              <a:extLst>
                <a:ext uri="{FF2B5EF4-FFF2-40B4-BE49-F238E27FC236}">
                  <a16:creationId xmlns:a16="http://schemas.microsoft.com/office/drawing/2014/main" id="{EA69C01E-D7F7-4E66-8B6B-BE3DD1268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051300" y="2222500"/>
              <a:ext cx="6400800" cy="480060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D737B2-F682-46C0-A229-97EDC17FCE61}"/>
                </a:ext>
              </a:extLst>
            </p:cNvPr>
            <p:cNvSpPr txBox="1"/>
            <p:nvPr/>
          </p:nvSpPr>
          <p:spPr>
            <a:xfrm>
              <a:off x="4337625" y="6663771"/>
              <a:ext cx="1092709" cy="5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(Top)</a:t>
              </a:r>
              <a:endParaRPr lang="ko-KR" altLang="en-US" sz="11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B3AEBA-61B0-4AEA-9B50-983D446C45BA}"/>
                </a:ext>
              </a:extLst>
            </p:cNvPr>
            <p:cNvSpPr txBox="1"/>
            <p:nvPr/>
          </p:nvSpPr>
          <p:spPr>
            <a:xfrm>
              <a:off x="9183166" y="6653771"/>
              <a:ext cx="1439549" cy="5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(Bottom)</a:t>
              </a:r>
              <a:endParaRPr lang="ko-KR" altLang="en-US" sz="11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31E706-5BE6-4738-BF07-7DD97282F062}"/>
              </a:ext>
            </a:extLst>
          </p:cNvPr>
          <p:cNvSpPr txBox="1"/>
          <p:nvPr/>
        </p:nvSpPr>
        <p:spPr>
          <a:xfrm>
            <a:off x="8208341" y="6059194"/>
            <a:ext cx="2558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V</a:t>
            </a:r>
            <a:r>
              <a:rPr lang="en-US" sz="2000" dirty="0"/>
              <a:t>: uniform </a:t>
            </a:r>
            <a:br>
              <a:rPr lang="en-US" sz="2000" dirty="0"/>
            </a:br>
            <a:r>
              <a:rPr lang="en-US" sz="2000" dirty="0"/>
              <a:t>current velocity (m/s)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2ED34-469D-4F68-BA22-3E2C02EE5ABC}"/>
              </a:ext>
            </a:extLst>
          </p:cNvPr>
          <p:cNvSpPr txBox="1"/>
          <p:nvPr/>
        </p:nvSpPr>
        <p:spPr>
          <a:xfrm>
            <a:off x="8208341" y="5680878"/>
            <a:ext cx="252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D</a:t>
            </a:r>
            <a:r>
              <a:rPr lang="en-US" sz="2000" dirty="0"/>
              <a:t>: riser diameter (m)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58866-82F6-434D-9B64-6EED1A80EE12}"/>
              </a:ext>
            </a:extLst>
          </p:cNvPr>
          <p:cNvSpPr txBox="1"/>
          <p:nvPr/>
        </p:nvSpPr>
        <p:spPr>
          <a:xfrm>
            <a:off x="8208341" y="5303112"/>
            <a:ext cx="252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L</a:t>
            </a:r>
            <a:r>
              <a:rPr lang="en-US" sz="2000" dirty="0"/>
              <a:t>: riser length (m)</a:t>
            </a:r>
          </a:p>
        </p:txBody>
      </p:sp>
      <p:sp>
        <p:nvSpPr>
          <p:cNvPr id="11" name="Rectangle 1 1">
            <a:extLst>
              <a:ext uri="{FF2B5EF4-FFF2-40B4-BE49-F238E27FC236}">
                <a16:creationId xmlns:a16="http://schemas.microsoft.com/office/drawing/2014/main" id="{4553CB87-DA06-4558-9E3A-95600C418B6F}"/>
              </a:ext>
            </a:extLst>
          </p:cNvPr>
          <p:cNvSpPr/>
          <p:nvPr/>
        </p:nvSpPr>
        <p:spPr bwMode="auto">
          <a:xfrm>
            <a:off x="954977" y="1879325"/>
            <a:ext cx="1865639" cy="749576"/>
          </a:xfrm>
          <a:prstGeom prst="rect">
            <a:avLst/>
          </a:prstGeom>
          <a:solidFill>
            <a:srgbClr val="F8971F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Input</a:t>
            </a:r>
            <a:endParaRPr lang="en-US" sz="3200" b="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0 1 1">
            <a:extLst>
              <a:ext uri="{FF2B5EF4-FFF2-40B4-BE49-F238E27FC236}">
                <a16:creationId xmlns:a16="http://schemas.microsoft.com/office/drawing/2014/main" id="{367785A0-1146-4410-963F-25BA1463D8E3}"/>
              </a:ext>
            </a:extLst>
          </p:cNvPr>
          <p:cNvCxnSpPr>
            <a:cxnSpLocks/>
          </p:cNvCxnSpPr>
          <p:nvPr/>
        </p:nvCxnSpPr>
        <p:spPr bwMode="auto">
          <a:xfrm>
            <a:off x="3851968" y="2260536"/>
            <a:ext cx="42803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 2">
            <a:extLst>
              <a:ext uri="{FF2B5EF4-FFF2-40B4-BE49-F238E27FC236}">
                <a16:creationId xmlns:a16="http://schemas.microsoft.com/office/drawing/2014/main" id="{0C09C129-C5F4-4661-8DC5-7D36847D92E7}"/>
              </a:ext>
            </a:extLst>
          </p:cNvPr>
          <p:cNvSpPr/>
          <p:nvPr/>
        </p:nvSpPr>
        <p:spPr bwMode="auto">
          <a:xfrm>
            <a:off x="9667724" y="1879325"/>
            <a:ext cx="1865639" cy="749576"/>
          </a:xfrm>
          <a:prstGeom prst="rect">
            <a:avLst/>
          </a:prstGeom>
          <a:solidFill>
            <a:srgbClr val="F8971F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</a:rPr>
              <a:t>Output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15" name="Rectangle 1 3">
            <a:extLst>
              <a:ext uri="{FF2B5EF4-FFF2-40B4-BE49-F238E27FC236}">
                <a16:creationId xmlns:a16="http://schemas.microsoft.com/office/drawing/2014/main" id="{CF82BD1F-3EFC-41B9-BCC0-19B9245DD939}"/>
              </a:ext>
            </a:extLst>
          </p:cNvPr>
          <p:cNvSpPr/>
          <p:nvPr/>
        </p:nvSpPr>
        <p:spPr bwMode="auto">
          <a:xfrm>
            <a:off x="5311350" y="1868257"/>
            <a:ext cx="1865639" cy="749576"/>
          </a:xfrm>
          <a:prstGeom prst="rect">
            <a:avLst/>
          </a:prstGeom>
          <a:solidFill>
            <a:srgbClr val="F8971F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Partial Differential Equation</a:t>
            </a:r>
            <a:endParaRPr lang="en-US" sz="1600" b="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0 2">
            <a:extLst>
              <a:ext uri="{FF2B5EF4-FFF2-40B4-BE49-F238E27FC236}">
                <a16:creationId xmlns:a16="http://schemas.microsoft.com/office/drawing/2014/main" id="{4BB1F283-F7BB-4A44-A548-F69E1EEB52A7}"/>
              </a:ext>
            </a:extLst>
          </p:cNvPr>
          <p:cNvCxnSpPr>
            <a:cxnSpLocks/>
          </p:cNvCxnSpPr>
          <p:nvPr/>
        </p:nvCxnSpPr>
        <p:spPr bwMode="auto">
          <a:xfrm>
            <a:off x="8208341" y="2260536"/>
            <a:ext cx="42803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92A4315-E60F-4345-A969-6E9F2E2E52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101" y="2898576"/>
            <a:ext cx="5286920" cy="4701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43F215D-9B57-4CDE-96F5-E9A667E579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100" y="3572479"/>
            <a:ext cx="4991100" cy="42079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28944A5-F169-4ECF-BE57-D42FEF91EF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77" y="2914341"/>
            <a:ext cx="2291940" cy="64235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9F53201-DE73-4FAB-A93F-0DB6A96EC6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98" y="2914341"/>
            <a:ext cx="671489" cy="194232"/>
          </a:xfrm>
          <a:prstGeom prst="rect">
            <a:avLst/>
          </a:prstGeom>
        </p:spPr>
      </p:pic>
      <p:cxnSp>
        <p:nvCxnSpPr>
          <p:cNvPr id="44" name="Straight Arrow Connector 10 1 2">
            <a:extLst>
              <a:ext uri="{FF2B5EF4-FFF2-40B4-BE49-F238E27FC236}">
                <a16:creationId xmlns:a16="http://schemas.microsoft.com/office/drawing/2014/main" id="{371BEAAA-71E9-4E47-9711-261AC9A6CF0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182668" y="1830093"/>
            <a:ext cx="42803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484B0D77-A9A7-4248-9472-5F125887F30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59" y="441335"/>
            <a:ext cx="2154593" cy="24001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E126088-A1F8-4E88-B05C-326F1C68709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60" y="849978"/>
            <a:ext cx="2444555" cy="20949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96CD51C-AC6A-4751-98FA-38591EB49FE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60" y="1220520"/>
            <a:ext cx="1195917" cy="1623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5B68DD-4E1E-4FEE-82E1-2F0F31026E6A}"/>
              </a:ext>
            </a:extLst>
          </p:cNvPr>
          <p:cNvSpPr txBox="1"/>
          <p:nvPr/>
        </p:nvSpPr>
        <p:spPr>
          <a:xfrm>
            <a:off x="9928511" y="3369784"/>
            <a:ext cx="205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Fatigue damage</a:t>
            </a:r>
          </a:p>
          <a:p>
            <a:r>
              <a:rPr lang="en-US" dirty="0"/>
              <a:t>(normalized)</a:t>
            </a:r>
          </a:p>
        </p:txBody>
      </p:sp>
    </p:spTree>
    <p:extLst>
      <p:ext uri="{BB962C8B-B14F-4D97-AF65-F5344CB8AC3E}">
        <p14:creationId xmlns:p14="http://schemas.microsoft.com/office/powerpoint/2010/main" val="211263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607F-8533-4380-83BA-F0A881EF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by different PCE models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05ED8E47-1742-4835-B6B8-0F452B3DC0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PCE</a:t>
            </a:r>
            <a:r>
              <a:rPr lang="en-US" sz="2400" dirty="0"/>
              <a:t> surrogate modeling</a:t>
            </a:r>
            <a:br>
              <a:rPr lang="en-US" sz="2400" dirty="0"/>
            </a:br>
            <a:r>
              <a:rPr lang="en-US" sz="2400" dirty="0"/>
              <a:t>appears to be quite accurate</a:t>
            </a:r>
          </a:p>
          <a:p>
            <a:endParaRPr lang="en-US" sz="2400" dirty="0"/>
          </a:p>
          <a:p>
            <a:r>
              <a:rPr lang="en-US" sz="2400" dirty="0"/>
              <a:t>Exceedance probabilities are within 99% confidence intervals of </a:t>
            </a:r>
            <a:r>
              <a:rPr lang="en-US" sz="2400" b="1" dirty="0"/>
              <a:t>MCS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E5C33C4-6D3B-4A8A-BA89-EB1F2116D481}"/>
              </a:ext>
            </a:extLst>
          </p:cNvPr>
          <p:cNvGrpSpPr/>
          <p:nvPr/>
        </p:nvGrpSpPr>
        <p:grpSpPr>
          <a:xfrm>
            <a:off x="1141266" y="1825625"/>
            <a:ext cx="4744096" cy="3454915"/>
            <a:chOff x="703116" y="1502228"/>
            <a:chExt cx="4744096" cy="34549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02FF09-1FB5-4945-9D0C-48F50845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502228"/>
              <a:ext cx="4609012" cy="345491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08B1528-E8BC-4EE9-B4C3-71A0F40F6AE7}"/>
                </a:ext>
              </a:extLst>
            </p:cNvPr>
            <p:cNvGrpSpPr/>
            <p:nvPr/>
          </p:nvGrpSpPr>
          <p:grpSpPr>
            <a:xfrm>
              <a:off x="703116" y="2642893"/>
              <a:ext cx="357034" cy="944258"/>
              <a:chOff x="712641" y="2566693"/>
              <a:chExt cx="357034" cy="944258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302B3A9-5EB3-467F-852A-6423D52073F7}"/>
                  </a:ext>
                </a:extLst>
              </p:cNvPr>
              <p:cNvSpPr/>
              <p:nvPr/>
            </p:nvSpPr>
            <p:spPr>
              <a:xfrm>
                <a:off x="838198" y="2613804"/>
                <a:ext cx="231477" cy="8971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05EB484-625F-4113-BFE4-9BE2840F00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90076" y="2889258"/>
                <a:ext cx="896243" cy="2511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25006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24F756-9FC3-4F92-8DF9-BB4F407D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Sometimes PCE doesn’t do a very good job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E7126B9-85F6-4EED-B054-12D8287C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b="1" dirty="0"/>
              <a:t>x</a:t>
            </a:r>
            <a:r>
              <a:rPr lang="en-US" dirty="0"/>
              <a:t>) is complex (beyond description by polynomials):</a:t>
            </a:r>
          </a:p>
          <a:p>
            <a:pPr lvl="1"/>
            <a:r>
              <a:rPr lang="en-US" dirty="0"/>
              <a:t>e.g., rational functions</a:t>
            </a:r>
          </a:p>
          <a:p>
            <a:pPr lvl="1"/>
            <a:endParaRPr lang="en-US" dirty="0"/>
          </a:p>
          <a:p>
            <a:r>
              <a:rPr lang="en-US" dirty="0"/>
              <a:t>What causes complications? </a:t>
            </a:r>
          </a:p>
          <a:p>
            <a:pPr lvl="1"/>
            <a:r>
              <a:rPr lang="en-US" dirty="0"/>
              <a:t>Underlying distributions AND nonlinear transformations</a:t>
            </a:r>
          </a:p>
          <a:p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9DC24E-385B-4E69-9176-2F13B6AEAE03}"/>
              </a:ext>
            </a:extLst>
          </p:cNvPr>
          <p:cNvGrpSpPr/>
          <p:nvPr/>
        </p:nvGrpSpPr>
        <p:grpSpPr>
          <a:xfrm>
            <a:off x="5758913" y="4675671"/>
            <a:ext cx="3559135" cy="967500"/>
            <a:chOff x="4278332" y="4384256"/>
            <a:chExt cx="3559135" cy="9675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F5A4235-D10E-4E6B-BD2D-CA494C38A75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617" y="4384256"/>
              <a:ext cx="3191622" cy="4161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2D5038-63DF-49F1-8B4A-1D4AFF0C4B4A}"/>
                </a:ext>
              </a:extLst>
            </p:cNvPr>
            <p:cNvSpPr txBox="1"/>
            <p:nvPr/>
          </p:nvSpPr>
          <p:spPr>
            <a:xfrm>
              <a:off x="4278332" y="4828536"/>
              <a:ext cx="1090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truth model</a:t>
              </a:r>
              <a:br>
                <a:rPr lang="en-US" sz="1400" dirty="0">
                  <a:solidFill>
                    <a:srgbClr val="0070C0"/>
                  </a:solidFill>
                </a:rPr>
              </a:br>
              <a:r>
                <a:rPr lang="en-US" sz="1400" dirty="0">
                  <a:solidFill>
                    <a:srgbClr val="0070C0"/>
                  </a:solidFill>
                </a:rPr>
                <a:t>in </a:t>
              </a:r>
              <a:r>
                <a:rPr lang="en-US" sz="1400" b="1" dirty="0">
                  <a:solidFill>
                    <a:srgbClr val="0070C0"/>
                  </a:solidFill>
                </a:rPr>
                <a:t>X</a:t>
              </a:r>
              <a:r>
                <a:rPr lang="en-US" sz="1400" dirty="0">
                  <a:solidFill>
                    <a:srgbClr val="0070C0"/>
                  </a:solidFill>
                </a:rPr>
                <a:t> domain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7F943-FD32-410D-9E79-60F4396A1030}"/>
                </a:ext>
              </a:extLst>
            </p:cNvPr>
            <p:cNvSpPr txBox="1"/>
            <p:nvPr/>
          </p:nvSpPr>
          <p:spPr>
            <a:xfrm>
              <a:off x="5528161" y="4828536"/>
              <a:ext cx="10951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truth model</a:t>
              </a:r>
              <a:br>
                <a:rPr lang="en-US" sz="1400" dirty="0">
                  <a:solidFill>
                    <a:srgbClr val="0070C0"/>
                  </a:solidFill>
                </a:rPr>
              </a:br>
              <a:r>
                <a:rPr lang="en-US" sz="1400" dirty="0">
                  <a:solidFill>
                    <a:srgbClr val="0070C0"/>
                  </a:solidFill>
                </a:rPr>
                <a:t>in </a:t>
              </a:r>
              <a:r>
                <a:rPr lang="en-US" sz="1400" b="1" dirty="0">
                  <a:solidFill>
                    <a:srgbClr val="0070C0"/>
                  </a:solidFill>
                </a:rPr>
                <a:t>Q</a:t>
              </a:r>
              <a:r>
                <a:rPr lang="en-US" sz="1400" dirty="0">
                  <a:solidFill>
                    <a:srgbClr val="0070C0"/>
                  </a:solidFill>
                </a:rPr>
                <a:t> domain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BCFA76-1A3A-4832-861D-4BD7C378FE08}"/>
                </a:ext>
              </a:extLst>
            </p:cNvPr>
            <p:cNvSpPr txBox="1"/>
            <p:nvPr/>
          </p:nvSpPr>
          <p:spPr>
            <a:xfrm>
              <a:off x="6742295" y="4828536"/>
              <a:ext cx="10951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surrogate</a:t>
              </a:r>
              <a:br>
                <a:rPr lang="en-US" sz="1400" dirty="0">
                  <a:solidFill>
                    <a:srgbClr val="FF0000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in </a:t>
              </a:r>
              <a:r>
                <a:rPr lang="en-US" sz="1400" b="1" dirty="0">
                  <a:solidFill>
                    <a:srgbClr val="FF0000"/>
                  </a:solidFill>
                </a:rPr>
                <a:t>Q</a:t>
              </a:r>
              <a:r>
                <a:rPr lang="en-US" sz="1400" dirty="0">
                  <a:solidFill>
                    <a:srgbClr val="FF0000"/>
                  </a:solidFill>
                </a:rPr>
                <a:t> domain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F14097F-F4EE-48A0-9CC3-8139EEACE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0" t="23950" r="32461" b="25440"/>
          <a:stretch/>
        </p:blipFill>
        <p:spPr>
          <a:xfrm>
            <a:off x="1757790" y="3845117"/>
            <a:ext cx="2520049" cy="27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90084-9064-4DDB-8089-40A9B831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Non-Parametric Polynomials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1EC0F32-2706-4B0F-9F47-9EDBC987D1E9}"/>
              </a:ext>
            </a:extLst>
          </p:cNvPr>
          <p:cNvGrpSpPr/>
          <p:nvPr/>
        </p:nvGrpSpPr>
        <p:grpSpPr>
          <a:xfrm>
            <a:off x="837491" y="1621539"/>
            <a:ext cx="6001459" cy="5081061"/>
            <a:chOff x="94541" y="1621539"/>
            <a:chExt cx="6001459" cy="508106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4D7D312-2FF2-4CE5-ABCD-4BA6EE960C91}"/>
                </a:ext>
              </a:extLst>
            </p:cNvPr>
            <p:cNvGrpSpPr/>
            <p:nvPr/>
          </p:nvGrpSpPr>
          <p:grpSpPr>
            <a:xfrm>
              <a:off x="94541" y="2200596"/>
              <a:ext cx="6001459" cy="4502004"/>
              <a:chOff x="228765" y="2074761"/>
              <a:chExt cx="6001459" cy="450200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C39A4A2-6494-4559-8160-75805EEBDE6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5" y="2074761"/>
                <a:ext cx="6001459" cy="450200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4B33403-2901-4519-9B28-7B7538AA346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2" t="33334" r="62792" b="44119"/>
              <a:stretch/>
            </p:blipFill>
            <p:spPr>
              <a:xfrm>
                <a:off x="3721916" y="2650921"/>
                <a:ext cx="2114026" cy="101506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414616-C5BC-45DD-9DE2-AB9F032B61D6}"/>
                </a:ext>
              </a:extLst>
            </p:cNvPr>
            <p:cNvSpPr txBox="1"/>
            <p:nvPr/>
          </p:nvSpPr>
          <p:spPr>
            <a:xfrm>
              <a:off x="158692" y="1621539"/>
              <a:ext cx="3974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Univariate Gram-Schmidt Polynomials</a:t>
              </a:r>
              <a:r>
                <a:rPr lang="en-US" dirty="0"/>
                <a:t>: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205B7D-C1F5-4C16-B128-F83B8575DCF2}"/>
              </a:ext>
            </a:extLst>
          </p:cNvPr>
          <p:cNvGrpSpPr/>
          <p:nvPr/>
        </p:nvGrpSpPr>
        <p:grpSpPr>
          <a:xfrm>
            <a:off x="6380370" y="1621539"/>
            <a:ext cx="5535405" cy="4871336"/>
            <a:chOff x="6370845" y="1621539"/>
            <a:chExt cx="5535405" cy="4871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D0BD82-854D-45B8-9D0E-7D47DCFE9DDF}"/>
                </a:ext>
              </a:extLst>
            </p:cNvPr>
            <p:cNvSpPr txBox="1"/>
            <p:nvPr/>
          </p:nvSpPr>
          <p:spPr>
            <a:xfrm>
              <a:off x="6370845" y="1621539"/>
              <a:ext cx="4104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Multivariate Gram-Schmidt Polynomials</a:t>
              </a:r>
              <a:br>
                <a:rPr lang="en-US" b="1" dirty="0"/>
              </a:br>
              <a:r>
                <a:rPr lang="en-US" b="1" dirty="0"/>
                <a:t>for Dependent Variables</a:t>
              </a:r>
              <a:r>
                <a:rPr lang="en-US" dirty="0"/>
                <a:t>: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48FA87C-F8E9-4882-99C1-FECAECABEF9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845" y="2340482"/>
              <a:ext cx="5535405" cy="4152393"/>
            </a:xfrm>
            <a:prstGeom prst="rect">
              <a:avLst/>
            </a:prstGeom>
          </p:spPr>
        </p:pic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18B7DD1-5DF1-488A-BAFF-E584B44F3167}"/>
              </a:ext>
            </a:extLst>
          </p:cNvPr>
          <p:cNvSpPr/>
          <p:nvPr/>
        </p:nvSpPr>
        <p:spPr>
          <a:xfrm>
            <a:off x="5422783" y="1778623"/>
            <a:ext cx="428625" cy="89262"/>
          </a:xfrm>
          <a:prstGeom prst="rightArrow">
            <a:avLst>
              <a:gd name="adj1" fmla="val 50000"/>
              <a:gd name="adj2" fmla="val 12090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2E9959-9554-4893-B64A-7027325BB620}"/>
              </a:ext>
            </a:extLst>
          </p:cNvPr>
          <p:cNvSpPr txBox="1"/>
          <p:nvPr/>
        </p:nvSpPr>
        <p:spPr>
          <a:xfrm>
            <a:off x="4849059" y="139164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55CFDB-396C-468E-8E62-2A407AFDE75F}"/>
              </a:ext>
            </a:extLst>
          </p:cNvPr>
          <p:cNvSpPr txBox="1"/>
          <p:nvPr/>
        </p:nvSpPr>
        <p:spPr>
          <a:xfrm>
            <a:off x="4972795" y="3984864"/>
            <a:ext cx="149912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can use</a:t>
            </a:r>
            <a:br>
              <a:rPr lang="en-US" dirty="0"/>
            </a:br>
            <a:r>
              <a:rPr lang="en-US" dirty="0"/>
              <a:t>empirical </a:t>
            </a:r>
            <a:r>
              <a:rPr lang="en-US" i="1" dirty="0" err="1"/>
              <a:t>m</a:t>
            </a:r>
            <a:r>
              <a:rPr lang="en-US" i="1" baseline="-25000" dirty="0" err="1"/>
              <a:t>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67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3EAF1-E75A-4A98-84D8-C1C4C3B8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C21C1-BFA4-46B7-BA21-DCB33382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Studied surrogate modeling for offshore design problems</a:t>
            </a:r>
            <a:br>
              <a:rPr lang="en-US" sz="2000" dirty="0"/>
            </a:br>
            <a:r>
              <a:rPr lang="en-US" sz="2000" dirty="0"/>
              <a:t>using a spectral method: </a:t>
            </a:r>
            <a:r>
              <a:rPr lang="en-US" sz="2000" b="1" dirty="0"/>
              <a:t>Polynomial Chaos Expansion</a:t>
            </a:r>
            <a:r>
              <a:rPr lang="en-US" sz="2000" dirty="0"/>
              <a:t> (PCE)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Developed a distribution-free PCE framework</a:t>
            </a:r>
            <a:br>
              <a:rPr lang="en-US" sz="2000" dirty="0"/>
            </a:br>
            <a:r>
              <a:rPr lang="en-US" sz="2000" dirty="0"/>
              <a:t>to enhance the </a:t>
            </a:r>
            <a:r>
              <a:rPr lang="en-US" sz="2000" b="1" dirty="0"/>
              <a:t>traditional spectral method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Proposed a 2-step gradient-based </a:t>
            </a:r>
            <a:r>
              <a:rPr lang="en-US" sz="2000" b="1" dirty="0"/>
              <a:t>dimension reduction </a:t>
            </a:r>
            <a:r>
              <a:rPr lang="en-US" sz="2000" dirty="0"/>
              <a:t>and</a:t>
            </a:r>
            <a:r>
              <a:rPr lang="en-US" sz="2000" b="1" dirty="0"/>
              <a:t> surrogate</a:t>
            </a:r>
            <a:r>
              <a:rPr lang="en-US" sz="2000" dirty="0"/>
              <a:t> </a:t>
            </a:r>
            <a:r>
              <a:rPr lang="en-US" sz="2000" b="1" dirty="0"/>
              <a:t>modeling</a:t>
            </a:r>
            <a:br>
              <a:rPr lang="en-US" sz="2000" dirty="0"/>
            </a:br>
            <a:r>
              <a:rPr lang="en-US" sz="2000" dirty="0"/>
              <a:t>for high-dimensional multivariate functions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Validated the proposed methods in </a:t>
            </a:r>
            <a:r>
              <a:rPr lang="en-US" sz="2000" b="1" dirty="0"/>
              <a:t>offshore dynamics problems</a:t>
            </a:r>
            <a:r>
              <a:rPr lang="en-US" sz="2000" dirty="0"/>
              <a:t> for</a:t>
            </a:r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Uncertainty Quantification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9602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3EAF1-E75A-4A98-84D8-C1C4C3B8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C21C1-BFA4-46B7-BA21-DCB33382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Studied surrogate modeling for offshore design problems</a:t>
            </a:r>
            <a:br>
              <a:rPr lang="en-US" sz="2000" dirty="0"/>
            </a:br>
            <a:r>
              <a:rPr lang="en-US" sz="2000" dirty="0"/>
              <a:t>using a spectral method: </a:t>
            </a:r>
            <a:r>
              <a:rPr lang="en-US" sz="2000" b="1" dirty="0"/>
              <a:t>Polynomial Chaos Expansion</a:t>
            </a:r>
            <a:r>
              <a:rPr lang="en-US" sz="2000" dirty="0"/>
              <a:t> (PCE)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Developed a distribution-free PCE framework</a:t>
            </a:r>
            <a:br>
              <a:rPr lang="en-US" sz="2000" dirty="0"/>
            </a:br>
            <a:r>
              <a:rPr lang="en-US" sz="2000" dirty="0"/>
              <a:t>to enhance the </a:t>
            </a:r>
            <a:r>
              <a:rPr lang="en-US" sz="2000" b="1" dirty="0"/>
              <a:t>traditional spectral method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Proposed a 2-step gradient-based </a:t>
            </a:r>
            <a:r>
              <a:rPr lang="en-US" sz="2000" b="1" dirty="0"/>
              <a:t>dimension reduction </a:t>
            </a:r>
            <a:r>
              <a:rPr lang="en-US" sz="2000" dirty="0"/>
              <a:t>and</a:t>
            </a:r>
            <a:r>
              <a:rPr lang="en-US" sz="2000" b="1" dirty="0"/>
              <a:t> surrogate</a:t>
            </a:r>
            <a:r>
              <a:rPr lang="en-US" sz="2000" dirty="0"/>
              <a:t> </a:t>
            </a:r>
            <a:r>
              <a:rPr lang="en-US" sz="2000" b="1" dirty="0"/>
              <a:t>modeling</a:t>
            </a:r>
            <a:br>
              <a:rPr lang="en-US" sz="2000" dirty="0"/>
            </a:br>
            <a:r>
              <a:rPr lang="en-US" sz="2000" dirty="0"/>
              <a:t>for high-dimensional multivariate functions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Validated the proposed methods in </a:t>
            </a:r>
            <a:r>
              <a:rPr lang="en-US" sz="2000" b="1" dirty="0"/>
              <a:t>offshore dynamics problems</a:t>
            </a:r>
            <a:r>
              <a:rPr lang="en-US" sz="2000" dirty="0"/>
              <a:t> for</a:t>
            </a:r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Uncertainty Quantification</a:t>
            </a:r>
            <a:endParaRPr 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5D5250-AE37-41C8-A8F0-B965B38F02D1}"/>
              </a:ext>
            </a:extLst>
          </p:cNvPr>
          <p:cNvSpPr/>
          <p:nvPr/>
        </p:nvSpPr>
        <p:spPr>
          <a:xfrm>
            <a:off x="0" y="-1"/>
            <a:ext cx="12192000" cy="293370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EFE0B1-8E4A-4488-8352-1CB4B57CDCE4}"/>
              </a:ext>
            </a:extLst>
          </p:cNvPr>
          <p:cNvSpPr/>
          <p:nvPr/>
        </p:nvSpPr>
        <p:spPr>
          <a:xfrm>
            <a:off x="0" y="3759200"/>
            <a:ext cx="12192000" cy="3098798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02D71-7DD5-4E7D-9163-757BB0A789D9}"/>
              </a:ext>
            </a:extLst>
          </p:cNvPr>
          <p:cNvSpPr/>
          <p:nvPr/>
        </p:nvSpPr>
        <p:spPr>
          <a:xfrm>
            <a:off x="6184900" y="2933700"/>
            <a:ext cx="6007100" cy="8763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0670C1-CCC4-482D-BBF6-D395D6A3739B}"/>
              </a:ext>
            </a:extLst>
          </p:cNvPr>
          <p:cNvSpPr/>
          <p:nvPr/>
        </p:nvSpPr>
        <p:spPr>
          <a:xfrm>
            <a:off x="0" y="1756228"/>
            <a:ext cx="798286" cy="205377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9BAA7C26-B7F1-4458-AD61-94F49B1EEFD6}"/>
              </a:ext>
            </a:extLst>
          </p:cNvPr>
          <p:cNvSpPr txBox="1">
            <a:spLocks/>
          </p:cNvSpPr>
          <p:nvPr/>
        </p:nvSpPr>
        <p:spPr>
          <a:xfrm>
            <a:off x="831850" y="292828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Revisit Example:</a:t>
            </a:r>
            <a:br>
              <a:rPr lang="en-US" sz="2800" dirty="0"/>
            </a:br>
            <a:r>
              <a:rPr lang="en-US" sz="2800" b="0" dirty="0"/>
              <a:t>Fatigue damage in a marine riser due to vortex-induced vibration</a:t>
            </a:r>
          </a:p>
        </p:txBody>
      </p:sp>
    </p:spTree>
    <p:extLst>
      <p:ext uri="{BB962C8B-B14F-4D97-AF65-F5344CB8AC3E}">
        <p14:creationId xmlns:p14="http://schemas.microsoft.com/office/powerpoint/2010/main" val="196341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193AF4-B66E-4827-B70E-A1EEAA7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Distribution-free PCE: Arbitrary PCE (APCE)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3878F-3A9F-4E7D-B903-339B58FF60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2000" b="1" dirty="0"/>
              <a:t>APCE </a:t>
            </a:r>
            <a:r>
              <a:rPr lang="en-US" sz="2000" dirty="0"/>
              <a:t>show good estimates of</a:t>
            </a:r>
            <a:br>
              <a:rPr lang="en-US" sz="2000" dirty="0"/>
            </a:br>
            <a:r>
              <a:rPr lang="en-US" sz="2000" dirty="0"/>
              <a:t>mean and variance of </a:t>
            </a:r>
            <a:r>
              <a:rPr lang="en-US" sz="2000" dirty="0" err="1"/>
              <a:t>QoI</a:t>
            </a:r>
            <a:br>
              <a:rPr lang="en-US" sz="2000" dirty="0"/>
            </a:br>
            <a:r>
              <a:rPr lang="en-US" sz="2000" dirty="0"/>
              <a:t>(Quantity of Interest):  </a:t>
            </a:r>
            <a:br>
              <a:rPr lang="en-US" sz="2000" dirty="0"/>
            </a:br>
            <a:r>
              <a:rPr lang="en-US" sz="2000" dirty="0"/>
              <a:t>Fatigue Damage (normalized).</a:t>
            </a:r>
          </a:p>
          <a:p>
            <a:pPr marL="285750" indent="-285750"/>
            <a:r>
              <a:rPr lang="en-US" sz="2000" b="1" dirty="0"/>
              <a:t>APCE</a:t>
            </a:r>
            <a:r>
              <a:rPr lang="en-US" sz="2000" dirty="0"/>
              <a:t> does not assume any distribution for inputs, while traditional (parametric) </a:t>
            </a:r>
            <a:r>
              <a:rPr lang="en-US" sz="2000" b="1" dirty="0"/>
              <a:t>HPCE</a:t>
            </a:r>
            <a:r>
              <a:rPr lang="en-US" sz="2000" dirty="0"/>
              <a:t> utilizes jpdf of </a:t>
            </a:r>
            <a:r>
              <a:rPr lang="en-US" sz="2000" b="1" i="1" dirty="0"/>
              <a:t>X</a:t>
            </a:r>
            <a:r>
              <a:rPr lang="en-US" sz="2000" dirty="0"/>
              <a:t> and iso-probabilistic mapping, </a:t>
            </a:r>
            <a:r>
              <a:rPr lang="en-US" sz="2000" i="1" dirty="0"/>
              <a:t>T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3D88D8A2-2814-478F-ADD0-0DE172698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09831"/>
              </p:ext>
            </p:extLst>
          </p:nvPr>
        </p:nvGraphicFramePr>
        <p:xfrm>
          <a:off x="6553926" y="4738289"/>
          <a:ext cx="459232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8080">
                  <a:extLst>
                    <a:ext uri="{9D8B030D-6E8A-4147-A177-3AD203B41FA5}">
                      <a16:colId xmlns:a16="http://schemas.microsoft.com/office/drawing/2014/main" val="1433391532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2412996974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1447181174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1845861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APCE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HPCE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32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6.797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6.806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6.814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629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87.905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93.548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01880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EDACEDF-B6B2-4305-B316-24A5BB8A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81" y="1906451"/>
            <a:ext cx="4391034" cy="32847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75BC07-6BDF-41DE-A224-9473649F8FB2}"/>
              </a:ext>
            </a:extLst>
          </p:cNvPr>
          <p:cNvSpPr txBox="1"/>
          <p:nvPr/>
        </p:nvSpPr>
        <p:spPr>
          <a:xfrm>
            <a:off x="662215" y="2062979"/>
            <a:ext cx="660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= 5</a:t>
            </a:r>
          </a:p>
        </p:txBody>
      </p:sp>
    </p:spTree>
    <p:extLst>
      <p:ext uri="{BB962C8B-B14F-4D97-AF65-F5344CB8AC3E}">
        <p14:creationId xmlns:p14="http://schemas.microsoft.com/office/powerpoint/2010/main" val="3305800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24F756-9FC3-4F92-8DF9-BB4F407D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Can PCE work for high-dimensional problems?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E7126B9-85F6-4EED-B054-12D8287C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Extremely difficult</a:t>
            </a:r>
          </a:p>
          <a:p>
            <a:r>
              <a:rPr lang="en-US" dirty="0"/>
              <a:t>How to deal with this?</a:t>
            </a:r>
          </a:p>
          <a:p>
            <a:pPr marL="457200" lvl="1" indent="0">
              <a:buNone/>
            </a:pPr>
            <a:r>
              <a:rPr lang="en-US" dirty="0"/>
              <a:t>(1) Select important variables or</a:t>
            </a:r>
          </a:p>
          <a:p>
            <a:pPr marL="457200" lvl="1" indent="0">
              <a:buNone/>
            </a:pPr>
            <a:r>
              <a:rPr lang="en-US" dirty="0"/>
              <a:t>(2) Reduce problem dimension (by transforming original coordinates to </a:t>
            </a:r>
            <a:r>
              <a:rPr lang="en-US" b="1" dirty="0"/>
              <a:t>“active”</a:t>
            </a:r>
            <a:r>
              <a:rPr lang="en-US" dirty="0"/>
              <a:t> ones).</a:t>
            </a:r>
          </a:p>
        </p:txBody>
      </p:sp>
    </p:spTree>
    <p:extLst>
      <p:ext uri="{BB962C8B-B14F-4D97-AF65-F5344CB8AC3E}">
        <p14:creationId xmlns:p14="http://schemas.microsoft.com/office/powerpoint/2010/main" val="373176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9AC99-136C-4D33-827C-8E668BF9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Given:</a:t>
            </a:r>
            <a:r>
              <a:rPr lang="en-US" b="1" dirty="0"/>
              <a:t> 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E7017-9D98-47E5-AB84-2624959B2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Trying</a:t>
            </a:r>
            <a:r>
              <a:rPr lang="en-US" dirty="0"/>
              <a:t> different linear combinations of </a:t>
            </a:r>
            <a:r>
              <a:rPr lang="en-US" b="1" dirty="0"/>
              <a:t>X</a:t>
            </a:r>
            <a:r>
              <a:rPr lang="en-US" dirty="0"/>
              <a:t> for 1-d manifold</a:t>
            </a:r>
          </a:p>
          <a:p>
            <a:endParaRPr 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ECE38DA-4CC4-4C3D-AA49-FD7741CE8A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6" y="755876"/>
            <a:ext cx="8430031" cy="5440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F0175-007E-4243-949E-1B136C81AE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177" y="2622739"/>
            <a:ext cx="3974709" cy="11545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376649-238B-4310-985A-8F2CFFE2FBF6}"/>
              </a:ext>
            </a:extLst>
          </p:cNvPr>
          <p:cNvSpPr txBox="1"/>
          <p:nvPr/>
        </p:nvSpPr>
        <p:spPr>
          <a:xfrm>
            <a:off x="8183832" y="5830987"/>
            <a:ext cx="425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GOAL</a:t>
            </a:r>
            <a:r>
              <a:rPr lang="en-US" sz="2400" dirty="0">
                <a:latin typeface="Candara" panose="020E0502030303020204" pitchFamily="34" charset="0"/>
              </a:rPr>
              <a:t>:</a:t>
            </a:r>
          </a:p>
          <a:p>
            <a:r>
              <a:rPr lang="en-US" sz="2400" dirty="0">
                <a:latin typeface="Candara" panose="020E0502030303020204" pitchFamily="34" charset="0"/>
              </a:rPr>
              <a:t>to find appropriate </a:t>
            </a:r>
            <a:r>
              <a:rPr lang="en-US" sz="2400" b="1" dirty="0">
                <a:latin typeface="Candara" panose="020E0502030303020204" pitchFamily="34" charset="0"/>
              </a:rPr>
              <a:t>W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029647-76D9-4FD2-A387-4FBFCFEA2653}"/>
              </a:ext>
            </a:extLst>
          </p:cNvPr>
          <p:cNvSpPr txBox="1"/>
          <p:nvPr/>
        </p:nvSpPr>
        <p:spPr>
          <a:xfrm>
            <a:off x="8183832" y="4881615"/>
            <a:ext cx="3821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1-d quadratic function approximately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23A48C-67BB-412C-B964-19A06A501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6" y="822437"/>
            <a:ext cx="7929382" cy="477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1D0787-BEEE-41AF-B862-D2402A495D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857" y="4335332"/>
            <a:ext cx="2264137" cy="468787"/>
          </a:xfrm>
          <a:prstGeom prst="rect">
            <a:avLst/>
          </a:prstGeom>
        </p:spPr>
      </p:pic>
      <p:pic>
        <p:nvPicPr>
          <p:cNvPr id="5" name="active_subspace">
            <a:hlinkClick r:id="" action="ppaction://media"/>
            <a:extLst>
              <a:ext uri="{FF2B5EF4-FFF2-40B4-BE49-F238E27FC236}">
                <a16:creationId xmlns:a16="http://schemas.microsoft.com/office/drawing/2014/main" id="{B7FBD2F8-41F9-43C6-B028-C1E98DCEE25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177" y="2418033"/>
            <a:ext cx="762000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8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5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9AC99-136C-4D33-827C-8E668BF9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 Reduction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9E3D0-6E81-4DE6-B5C7-FC29E46E98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18" y="2807622"/>
            <a:ext cx="3313555" cy="546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A21AF2-529B-4235-AE85-C13839088F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19" y="3933332"/>
            <a:ext cx="3521918" cy="43698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8524-EAE9-40F8-9604-6513DF2CCD8A}"/>
              </a:ext>
            </a:extLst>
          </p:cNvPr>
          <p:cNvGrpSpPr/>
          <p:nvPr/>
        </p:nvGrpSpPr>
        <p:grpSpPr>
          <a:xfrm>
            <a:off x="7837143" y="2351782"/>
            <a:ext cx="2519938" cy="2261102"/>
            <a:chOff x="7837143" y="2351782"/>
            <a:chExt cx="2519938" cy="22611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859A56-CE0F-41DA-8CE7-10A3A6CE4C85}"/>
                </a:ext>
              </a:extLst>
            </p:cNvPr>
            <p:cNvSpPr txBox="1"/>
            <p:nvPr/>
          </p:nvSpPr>
          <p:spPr>
            <a:xfrm>
              <a:off x="7837143" y="2351782"/>
              <a:ext cx="25199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ndara" panose="020E0502030303020204" pitchFamily="34" charset="0"/>
                </a:rPr>
                <a:t>uses gradient</a:t>
              </a:r>
              <a:br>
                <a:rPr lang="en-US" sz="3200" dirty="0">
                  <a:latin typeface="Candara" panose="020E0502030303020204" pitchFamily="34" charset="0"/>
                </a:rPr>
              </a:br>
              <a:r>
                <a:rPr lang="en-US" sz="3200" dirty="0">
                  <a:latin typeface="Candara" panose="020E0502030303020204" pitchFamily="34" charset="0"/>
                </a:rPr>
                <a:t>to find </a:t>
              </a:r>
              <a:r>
                <a:rPr lang="en-US" sz="3200" b="1" dirty="0">
                  <a:latin typeface="Candara" panose="020E0502030303020204" pitchFamily="34" charset="0"/>
                </a:rPr>
                <a:t>W</a:t>
              </a:r>
              <a:r>
                <a:rPr lang="en-US" sz="3200" dirty="0">
                  <a:latin typeface="Candara" panose="020E0502030303020204" pitchFamily="34" charset="0"/>
                </a:rPr>
                <a:t>: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916A09-3C69-4717-99A7-0ACB4944380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256" y="3588429"/>
              <a:ext cx="1235710" cy="1024455"/>
            </a:xfrm>
            <a:prstGeom prst="rect">
              <a:avLst/>
            </a:prstGeom>
          </p:spPr>
        </p:pic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AD1B1813-0BED-4C52-9967-A0D8EF1DD4AB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Dimension Reduction Using Gradient   </a:t>
            </a:r>
          </a:p>
        </p:txBody>
      </p:sp>
    </p:spTree>
    <p:extLst>
      <p:ext uri="{BB962C8B-B14F-4D97-AF65-F5344CB8AC3E}">
        <p14:creationId xmlns:p14="http://schemas.microsoft.com/office/powerpoint/2010/main" val="104487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E25E4E59-1D4B-4F13-BCCE-996A068E9573}"/>
              </a:ext>
            </a:extLst>
          </p:cNvPr>
          <p:cNvSpPr txBox="1">
            <a:spLocks/>
          </p:cNvSpPr>
          <p:nvPr/>
        </p:nvSpPr>
        <p:spPr>
          <a:xfrm>
            <a:off x="838200" y="180787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function, its gradient vector, and a pdf: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covariance matrix and its eigendecomposition: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Eigenvalues describe the function’s hidden structure (with associated eigenvectors):</a:t>
            </a:r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D4A60DAF-5401-4CC9-BEA5-6F9B2E37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Define a Subset: ‘‘Active Subspace’’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0CF72D-B91E-499E-A5D2-607D21EC63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55" y="2382734"/>
            <a:ext cx="3291534" cy="3463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6CD38BC-0AA6-46F2-9603-FBBE24E2F2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53" y="3430745"/>
            <a:ext cx="6140141" cy="7746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058FC3F-5F2B-4976-86D0-34A8B84225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53" y="4883029"/>
            <a:ext cx="8016815" cy="34636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A1862CF-0F4F-4413-A08C-EFE25ACCEB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53" y="5664317"/>
            <a:ext cx="4158503" cy="774604"/>
          </a:xfrm>
          <a:prstGeom prst="rect">
            <a:avLst/>
          </a:prstGeom>
        </p:spPr>
      </p:pic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F373987F-4A82-4A45-B305-B072C0AED32E}"/>
              </a:ext>
            </a:extLst>
          </p:cNvPr>
          <p:cNvSpPr/>
          <p:nvPr/>
        </p:nvSpPr>
        <p:spPr>
          <a:xfrm>
            <a:off x="5924850" y="5600258"/>
            <a:ext cx="364580" cy="981075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DEAD37-CBC6-411B-A7AB-AF31631A4C03}"/>
              </a:ext>
            </a:extLst>
          </p:cNvPr>
          <p:cNvSpPr txBox="1"/>
          <p:nvPr/>
        </p:nvSpPr>
        <p:spPr>
          <a:xfrm>
            <a:off x="6563851" y="5540452"/>
            <a:ext cx="4906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Interpretation</a:t>
            </a:r>
            <a:r>
              <a:rPr lang="en-US" sz="2000" dirty="0">
                <a:latin typeface="Candara" panose="020E0502030303020204" pitchFamily="34" charset="0"/>
              </a:rPr>
              <a:t>:</a:t>
            </a:r>
          </a:p>
          <a:p>
            <a:r>
              <a:rPr lang="en-US" sz="2000" dirty="0">
                <a:latin typeface="Candara" panose="020E0502030303020204" pitchFamily="34" charset="0"/>
              </a:rPr>
              <a:t>how much </a:t>
            </a:r>
            <a:r>
              <a:rPr lang="en-US" sz="2000" b="1" i="1" dirty="0">
                <a:latin typeface="Candara" panose="020E0502030303020204" pitchFamily="34" charset="0"/>
              </a:rPr>
              <a:t>f</a:t>
            </a:r>
            <a:r>
              <a:rPr lang="en-US" sz="2000" dirty="0">
                <a:solidFill>
                  <a:srgbClr val="00B050"/>
                </a:solidFill>
                <a:latin typeface="Candara" panose="020E0502030303020204" pitchFamily="34" charset="0"/>
              </a:rPr>
              <a:t> changes </a:t>
            </a:r>
            <a:r>
              <a:rPr lang="en-US" sz="2000" dirty="0">
                <a:latin typeface="Candara" panose="020E0502030303020204" pitchFamily="34" charset="0"/>
              </a:rPr>
              <a:t>with respect to each</a:t>
            </a:r>
            <a:r>
              <a:rPr lang="en-US" sz="2000" dirty="0">
                <a:solidFill>
                  <a:srgbClr val="7030A0"/>
                </a:solidFill>
                <a:latin typeface="Candara" panose="020E0502030303020204" pitchFamily="34" charset="0"/>
              </a:rPr>
              <a:t> direction</a:t>
            </a:r>
            <a:r>
              <a:rPr lang="en-US" sz="2000" dirty="0">
                <a:latin typeface="Candara" panose="020E0502030303020204" pitchFamily="34" charset="0"/>
              </a:rPr>
              <a:t> in a </a:t>
            </a:r>
            <a:r>
              <a:rPr lang="en-US" sz="2000" dirty="0">
                <a:solidFill>
                  <a:srgbClr val="0070C0"/>
                </a:solidFill>
                <a:latin typeface="Candara" panose="020E0502030303020204" pitchFamily="34" charset="0"/>
              </a:rPr>
              <a:t>mean</a:t>
            </a:r>
            <a:r>
              <a:rPr lang="en-US" sz="2000" dirty="0">
                <a:latin typeface="Candara" panose="020E0502030303020204" pitchFamily="34" charset="0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ndara" panose="020E0502030303020204" pitchFamily="34" charset="0"/>
              </a:rPr>
              <a:t>squared</a:t>
            </a:r>
            <a:r>
              <a:rPr lang="en-US" sz="2000" dirty="0">
                <a:latin typeface="Candara" panose="020E0502030303020204" pitchFamily="34" charset="0"/>
              </a:rPr>
              <a:t> sense.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6B8118C-93D8-41E4-9079-4E565B9362C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03" y="1628603"/>
            <a:ext cx="3889392" cy="9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34" grpId="0" animBg="1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C196F233-BF35-4FAB-818D-B9146026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Interpretation: Coordinate Rotation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B6C34-4986-4341-B5D7-F794D69076EE}"/>
              </a:ext>
            </a:extLst>
          </p:cNvPr>
          <p:cNvGrpSpPr/>
          <p:nvPr/>
        </p:nvGrpSpPr>
        <p:grpSpPr>
          <a:xfrm>
            <a:off x="1411765" y="1840080"/>
            <a:ext cx="9368470" cy="4767480"/>
            <a:chOff x="1411765" y="1840080"/>
            <a:chExt cx="9368470" cy="4767480"/>
          </a:xfrm>
        </p:grpSpPr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1F7BB8FC-E50D-45A5-A827-5B7867735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104" r="18350"/>
            <a:stretch/>
          </p:blipFill>
          <p:spPr>
            <a:xfrm>
              <a:off x="1604700" y="1840080"/>
              <a:ext cx="4220061" cy="476748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071B478-CBA8-4449-BBCD-A983060D956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65" y="2076301"/>
              <a:ext cx="1004526" cy="269070"/>
            </a:xfrm>
            <a:prstGeom prst="rect">
              <a:avLst/>
            </a:prstGeom>
          </p:spPr>
        </p:pic>
        <p:cxnSp>
          <p:nvCxnSpPr>
            <p:cNvPr id="26" name="직선 화살표 연결선 32 2 1 1 2">
              <a:extLst>
                <a:ext uri="{FF2B5EF4-FFF2-40B4-BE49-F238E27FC236}">
                  <a16:creationId xmlns:a16="http://schemas.microsoft.com/office/drawing/2014/main" id="{6EF29D17-8E22-45C7-9CAF-E5D766214A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37" y="4173685"/>
              <a:ext cx="11033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77143-D299-43F1-84D3-31132857C072}"/>
                </a:ext>
              </a:extLst>
            </p:cNvPr>
            <p:cNvSpPr txBox="1"/>
            <p:nvPr/>
          </p:nvSpPr>
          <p:spPr>
            <a:xfrm>
              <a:off x="4682994" y="3584158"/>
              <a:ext cx="2545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ndara" panose="020E0502030303020204" pitchFamily="34" charset="0"/>
                  <a:cs typeface="Times New Roman" panose="02020603050405020304" pitchFamily="18" charset="0"/>
                </a:rPr>
                <a:t>Rotate</a:t>
              </a:r>
              <a:endParaRPr lang="ko-KR" altLang="en-US" sz="2400" dirty="0">
                <a:latin typeface="Candara" panose="020E0502030303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Picture 17">
              <a:extLst>
                <a:ext uri="{FF2B5EF4-FFF2-40B4-BE49-F238E27FC236}">
                  <a16:creationId xmlns:a16="http://schemas.microsoft.com/office/drawing/2014/main" id="{9FE55DFA-B47C-49AD-B4B6-8389661C7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9638"/>
            <a:stretch/>
          </p:blipFill>
          <p:spPr>
            <a:xfrm>
              <a:off x="5978085" y="2652500"/>
              <a:ext cx="4802150" cy="326216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BCC41AA-F9E0-41AD-B86A-E9A867EF702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908" y="2254103"/>
              <a:ext cx="595213" cy="285377"/>
            </a:xfrm>
            <a:prstGeom prst="rect">
              <a:avLst/>
            </a:prstGeom>
          </p:spPr>
        </p:pic>
        <p:cxnSp>
          <p:nvCxnSpPr>
            <p:cNvPr id="31" name="Straight Arrow Connector 25">
              <a:extLst>
                <a:ext uri="{FF2B5EF4-FFF2-40B4-BE49-F238E27FC236}">
                  <a16:creationId xmlns:a16="http://schemas.microsoft.com/office/drawing/2014/main" id="{AA6BBD99-1D9D-485D-B14C-1615AC221DF3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3468174" y="3776349"/>
              <a:ext cx="520679" cy="52068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26">
              <a:extLst>
                <a:ext uri="{FF2B5EF4-FFF2-40B4-BE49-F238E27FC236}">
                  <a16:creationId xmlns:a16="http://schemas.microsoft.com/office/drawing/2014/main" id="{71EDC770-7146-418B-AB68-83688ED13C70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3826541" y="4134194"/>
              <a:ext cx="520679" cy="52068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0">
              <a:extLst>
                <a:ext uri="{FF2B5EF4-FFF2-40B4-BE49-F238E27FC236}">
                  <a16:creationId xmlns:a16="http://schemas.microsoft.com/office/drawing/2014/main" id="{5FAFE312-314E-4FFB-8BF4-51773015599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372902" y="4035070"/>
              <a:ext cx="361597" cy="361597"/>
            </a:xfrm>
            <a:prstGeom prst="straightConnector1">
              <a:avLst/>
            </a:prstGeom>
            <a:ln w="25400">
              <a:solidFill>
                <a:srgbClr val="FFC000"/>
              </a:solidFill>
              <a:prstDash val="solid"/>
              <a:tailEnd type="triangle" w="lg" len="lg"/>
            </a:ln>
            <a:effectLst>
              <a:glow rad="508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2">
              <a:extLst>
                <a:ext uri="{FF2B5EF4-FFF2-40B4-BE49-F238E27FC236}">
                  <a16:creationId xmlns:a16="http://schemas.microsoft.com/office/drawing/2014/main" id="{58327577-FFB4-46D0-BD93-A5510310E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4609" y="4034813"/>
              <a:ext cx="361597" cy="361597"/>
            </a:xfrm>
            <a:prstGeom prst="straightConnector1">
              <a:avLst/>
            </a:prstGeom>
            <a:ln w="25400">
              <a:solidFill>
                <a:srgbClr val="FFC000"/>
              </a:solidFill>
              <a:prstDash val="solid"/>
              <a:tailEnd type="triangle" w="lg" len="lg"/>
            </a:ln>
            <a:effectLst>
              <a:glow rad="508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EBDE30-5D1B-4C44-8D4A-8A7256C3910C}"/>
                </a:ext>
              </a:extLst>
            </p:cNvPr>
            <p:cNvSpPr txBox="1"/>
            <p:nvPr/>
          </p:nvSpPr>
          <p:spPr>
            <a:xfrm>
              <a:off x="3817286" y="3340050"/>
              <a:ext cx="137951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Direction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 of variability</a:t>
              </a:r>
              <a:endParaRPr lang="ko-KR" altLang="en-US" sz="1600" b="1" dirty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24B49D-7A37-46FA-85FE-3BF386A3F342}"/>
                </a:ext>
              </a:extLst>
            </p:cNvPr>
            <p:cNvSpPr txBox="1"/>
            <p:nvPr/>
          </p:nvSpPr>
          <p:spPr>
            <a:xfrm>
              <a:off x="2654620" y="4461377"/>
              <a:ext cx="107157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Direction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 of flat</a:t>
              </a:r>
              <a:endParaRPr lang="ko-KR" altLang="en-US" sz="1600" b="1" dirty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67B557C0-A904-40BE-937F-F2D9246708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89" y="6019558"/>
            <a:ext cx="308206" cy="28537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35536B4-BA7C-4234-A014-83FB61A925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38" y="4027079"/>
            <a:ext cx="314729" cy="28537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5833535-C12A-4743-B3B5-EBEA9446D2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77" y="4025712"/>
            <a:ext cx="308206" cy="2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56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23EC885C-B34A-4AA7-B5FD-E456D700CFAC}"/>
              </a:ext>
            </a:extLst>
          </p:cNvPr>
          <p:cNvSpPr/>
          <p:nvPr/>
        </p:nvSpPr>
        <p:spPr>
          <a:xfrm>
            <a:off x="3876040" y="1285968"/>
            <a:ext cx="3738880" cy="36068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Candara" panose="020E0502030303020204" pitchFamily="34" charset="0"/>
              </a:rPr>
              <a:t>Input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274AD7D-7629-40F9-BD24-B79B5846AB21}"/>
              </a:ext>
            </a:extLst>
          </p:cNvPr>
          <p:cNvSpPr/>
          <p:nvPr/>
        </p:nvSpPr>
        <p:spPr>
          <a:xfrm>
            <a:off x="8249920" y="1285968"/>
            <a:ext cx="3738880" cy="36068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Candara" panose="020E0502030303020204" pitchFamily="34" charset="0"/>
              </a:rPr>
              <a:t>Output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74C00E2-AA06-47DA-B247-5C3AFE70D62A}"/>
              </a:ext>
            </a:extLst>
          </p:cNvPr>
          <p:cNvSpPr/>
          <p:nvPr/>
        </p:nvSpPr>
        <p:spPr>
          <a:xfrm>
            <a:off x="746760" y="2383690"/>
            <a:ext cx="2600960" cy="25090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  <a:latin typeface="Candara" panose="020E0502030303020204" pitchFamily="34" charset="0"/>
              </a:rPr>
              <a:t>subset</a:t>
            </a:r>
          </a:p>
        </p:txBody>
      </p:sp>
      <p:cxnSp>
        <p:nvCxnSpPr>
          <p:cNvPr id="33" name="직선 화살표 연결선 32 2 1 1 2 1 1 1">
            <a:extLst>
              <a:ext uri="{FF2B5EF4-FFF2-40B4-BE49-F238E27FC236}">
                <a16:creationId xmlns:a16="http://schemas.microsoft.com/office/drawing/2014/main" id="{81D934EF-96FA-4017-A628-52F5CA47DA71}"/>
              </a:ext>
            </a:extLst>
          </p:cNvPr>
          <p:cNvCxnSpPr>
            <a:cxnSpLocks/>
          </p:cNvCxnSpPr>
          <p:nvPr/>
        </p:nvCxnSpPr>
        <p:spPr>
          <a:xfrm>
            <a:off x="6568440" y="1942641"/>
            <a:ext cx="3246120" cy="24093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86D16BEE-4D8F-444F-B872-38771D7F2F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814" y="1418928"/>
            <a:ext cx="611426" cy="33077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FF8DFE9-26D3-4408-9BA2-01D3DCC775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5" y="5118991"/>
            <a:ext cx="1202806" cy="254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23FB5B-25F4-459D-8DE3-F636D133AF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67" y="5118991"/>
            <a:ext cx="1224857" cy="2826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B1B38D8-E113-47C2-A166-07F9DA374B23}"/>
              </a:ext>
            </a:extLst>
          </p:cNvPr>
          <p:cNvSpPr txBox="1"/>
          <p:nvPr/>
        </p:nvSpPr>
        <p:spPr>
          <a:xfrm>
            <a:off x="4140841" y="5536183"/>
            <a:ext cx="567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Dimension is </a:t>
            </a:r>
            <a:r>
              <a:rPr lang="en-US" sz="2400" dirty="0">
                <a:solidFill>
                  <a:srgbClr val="C00000"/>
                </a:solidFill>
                <a:latin typeface="Candara" panose="020E0502030303020204" pitchFamily="34" charset="0"/>
              </a:rPr>
              <a:t>too large </a:t>
            </a:r>
            <a:r>
              <a:rPr lang="en-US" sz="2400" dirty="0">
                <a:latin typeface="Candara" panose="020E0502030303020204" pitchFamily="34" charset="0"/>
              </a:rPr>
              <a:t>for</a:t>
            </a:r>
          </a:p>
          <a:p>
            <a:r>
              <a:rPr lang="en-US" sz="2400" dirty="0">
                <a:latin typeface="Candara" panose="020E0502030303020204" pitchFamily="34" charset="0"/>
              </a:rPr>
              <a:t>surrogate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161950-D026-4137-8CCF-B7B4DCC4CA9C}"/>
              </a:ext>
            </a:extLst>
          </p:cNvPr>
          <p:cNvSpPr txBox="1"/>
          <p:nvPr/>
        </p:nvSpPr>
        <p:spPr>
          <a:xfrm>
            <a:off x="407041" y="5686896"/>
            <a:ext cx="279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Dimension is </a:t>
            </a:r>
            <a:r>
              <a:rPr lang="en-US" sz="2400" dirty="0">
                <a:solidFill>
                  <a:srgbClr val="00B050"/>
                </a:solidFill>
                <a:latin typeface="Candara" panose="020E0502030303020204" pitchFamily="34" charset="0"/>
              </a:rPr>
              <a:t>moderate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529121-C720-40FD-96B6-0C73E4522C5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705" y="5118991"/>
            <a:ext cx="946208" cy="2726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368B0D9-F573-43E2-BA44-C0D7812CB46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3" y="1882024"/>
            <a:ext cx="1537587" cy="298697"/>
          </a:xfrm>
          <a:prstGeom prst="rect">
            <a:avLst/>
          </a:prstGeom>
        </p:spPr>
      </p:pic>
      <p:cxnSp>
        <p:nvCxnSpPr>
          <p:cNvPr id="45" name="직선 화살표 연결선 32 2 1 1 2 1 2">
            <a:extLst>
              <a:ext uri="{FF2B5EF4-FFF2-40B4-BE49-F238E27FC236}">
                <a16:creationId xmlns:a16="http://schemas.microsoft.com/office/drawing/2014/main" id="{A79D826C-D770-4E89-8A66-2F0490C79D5B}"/>
              </a:ext>
            </a:extLst>
          </p:cNvPr>
          <p:cNvCxnSpPr>
            <a:cxnSpLocks/>
          </p:cNvCxnSpPr>
          <p:nvPr/>
        </p:nvCxnSpPr>
        <p:spPr>
          <a:xfrm flipV="1">
            <a:off x="1993642" y="4323808"/>
            <a:ext cx="7851398" cy="22066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8733294-4D4F-474B-96AA-D02A4CF92E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20" y="4561996"/>
            <a:ext cx="687604" cy="350819"/>
          </a:xfrm>
          <a:prstGeom prst="rect">
            <a:avLst/>
          </a:prstGeom>
        </p:spPr>
      </p:pic>
      <p:sp>
        <p:nvSpPr>
          <p:cNvPr id="47" name="제목 1">
            <a:extLst>
              <a:ext uri="{FF2B5EF4-FFF2-40B4-BE49-F238E27FC236}">
                <a16:creationId xmlns:a16="http://schemas.microsoft.com/office/drawing/2014/main" id="{35C0F77E-D7B0-4B01-9AC9-CE076C135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Summary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442928A-5007-45AC-9312-800BE9713653}"/>
              </a:ext>
            </a:extLst>
          </p:cNvPr>
          <p:cNvSpPr/>
          <p:nvPr/>
        </p:nvSpPr>
        <p:spPr>
          <a:xfrm>
            <a:off x="747841" y="2383690"/>
            <a:ext cx="2600960" cy="25090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andara" panose="020E0502030303020204" pitchFamily="34" charset="0"/>
              </a:rPr>
              <a:t>‘‘Active Subspace’’</a:t>
            </a:r>
          </a:p>
        </p:txBody>
      </p:sp>
      <p:cxnSp>
        <p:nvCxnSpPr>
          <p:cNvPr id="50" name="직선 화살표 연결선 32 2 1 1 2 2">
            <a:extLst>
              <a:ext uri="{FF2B5EF4-FFF2-40B4-BE49-F238E27FC236}">
                <a16:creationId xmlns:a16="http://schemas.microsoft.com/office/drawing/2014/main" id="{7818DA02-A8F0-4A78-BD77-E51A93402E5D}"/>
              </a:ext>
            </a:extLst>
          </p:cNvPr>
          <p:cNvCxnSpPr>
            <a:cxnSpLocks/>
          </p:cNvCxnSpPr>
          <p:nvPr/>
        </p:nvCxnSpPr>
        <p:spPr>
          <a:xfrm flipH="1">
            <a:off x="2042160" y="2165436"/>
            <a:ext cx="2644140" cy="706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6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/>
      <p:bldP spid="42" grpId="0"/>
      <p:bldP spid="4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C7E6B2-5B90-473F-9990-61E3A3A1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Gradient Calculation must still address the ‘‘curse of dimensionality’’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71D77E-A0E0-4F8E-81EC-2E80C2652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89773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Model-order reduction first; search for active subspace next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3CB68EF-17AC-44E6-B8B1-B1273F9921D7}"/>
              </a:ext>
            </a:extLst>
          </p:cNvPr>
          <p:cNvSpPr/>
          <p:nvPr/>
        </p:nvSpPr>
        <p:spPr>
          <a:xfrm>
            <a:off x="3960245" y="2047968"/>
            <a:ext cx="3147552" cy="3036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Candara" panose="020E0502030303020204" pitchFamily="34" charset="0"/>
              </a:rPr>
              <a:t>Input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CD5F789-EDA4-495E-A2FE-317CBAC1B90F}"/>
              </a:ext>
            </a:extLst>
          </p:cNvPr>
          <p:cNvSpPr/>
          <p:nvPr/>
        </p:nvSpPr>
        <p:spPr>
          <a:xfrm>
            <a:off x="7642368" y="2047968"/>
            <a:ext cx="3147552" cy="30363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Candara" panose="020E0502030303020204" pitchFamily="34" charset="0"/>
              </a:rPr>
              <a:t>Output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CC97384-AC49-4176-98CC-56DF82375E0B}"/>
              </a:ext>
            </a:extLst>
          </p:cNvPr>
          <p:cNvSpPr/>
          <p:nvPr/>
        </p:nvSpPr>
        <p:spPr>
          <a:xfrm>
            <a:off x="1325880" y="2972078"/>
            <a:ext cx="2189602" cy="21122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andara" panose="020E0502030303020204" pitchFamily="34" charset="0"/>
              </a:rPr>
              <a:t>subset</a:t>
            </a:r>
          </a:p>
        </p:txBody>
      </p:sp>
      <p:cxnSp>
        <p:nvCxnSpPr>
          <p:cNvPr id="8" name="직선 화살표 연결선 32 2 1 1 2 1 1 1">
            <a:extLst>
              <a:ext uri="{FF2B5EF4-FFF2-40B4-BE49-F238E27FC236}">
                <a16:creationId xmlns:a16="http://schemas.microsoft.com/office/drawing/2014/main" id="{EA18203F-A6C2-4E45-9776-B1038C5A8E6E}"/>
              </a:ext>
            </a:extLst>
          </p:cNvPr>
          <p:cNvCxnSpPr>
            <a:cxnSpLocks/>
          </p:cNvCxnSpPr>
          <p:nvPr/>
        </p:nvCxnSpPr>
        <p:spPr>
          <a:xfrm>
            <a:off x="6226824" y="2600784"/>
            <a:ext cx="2732726" cy="202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9BC2F49-88BB-48E8-81ED-E48B5BA936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35" y="2159900"/>
            <a:ext cx="514725" cy="2784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8DD412-7E72-4180-9480-043D0BAB38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4" y="5274774"/>
            <a:ext cx="1012575" cy="21432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2CD3417-6623-4731-8B91-48404D7E308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45" y="5274774"/>
            <a:ext cx="1031138" cy="2379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0E340A-5FA7-4983-AAC8-F6B0F6C127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550" y="5274774"/>
            <a:ext cx="796559" cy="2295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73A71DA-43F0-492A-886E-0B770DE6183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592" y="2549753"/>
            <a:ext cx="1294407" cy="251456"/>
          </a:xfrm>
          <a:prstGeom prst="rect">
            <a:avLst/>
          </a:prstGeom>
        </p:spPr>
      </p:pic>
      <p:cxnSp>
        <p:nvCxnSpPr>
          <p:cNvPr id="14" name="직선 화살표 연결선 32 2 1 1 2 1 2">
            <a:extLst>
              <a:ext uri="{FF2B5EF4-FFF2-40B4-BE49-F238E27FC236}">
                <a16:creationId xmlns:a16="http://schemas.microsoft.com/office/drawing/2014/main" id="{7DE475C6-DA08-4DCC-88DF-CADE6CC7E56F}"/>
              </a:ext>
            </a:extLst>
          </p:cNvPr>
          <p:cNvCxnSpPr>
            <a:cxnSpLocks/>
          </p:cNvCxnSpPr>
          <p:nvPr/>
        </p:nvCxnSpPr>
        <p:spPr>
          <a:xfrm flipV="1">
            <a:off x="2375560" y="4605355"/>
            <a:ext cx="6609650" cy="185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C67535D-A432-429B-BC94-58B02FD83AA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99" y="4805872"/>
            <a:ext cx="578854" cy="29533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19C04D9-194C-4A4E-9423-3B7242EEA237}"/>
              </a:ext>
            </a:extLst>
          </p:cNvPr>
          <p:cNvSpPr/>
          <p:nvPr/>
        </p:nvSpPr>
        <p:spPr>
          <a:xfrm>
            <a:off x="1326790" y="2972078"/>
            <a:ext cx="2189602" cy="21122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rgbClr val="00B050"/>
                </a:solidFill>
                <a:latin typeface="Candara" panose="020E0502030303020204" pitchFamily="34" charset="0"/>
              </a:rPr>
              <a:t>‘‘Active Subspace’’</a:t>
            </a:r>
          </a:p>
        </p:txBody>
      </p:sp>
      <p:cxnSp>
        <p:nvCxnSpPr>
          <p:cNvPr id="17" name="직선 화살표 연결선 32 2 1 1 2 2 1">
            <a:extLst>
              <a:ext uri="{FF2B5EF4-FFF2-40B4-BE49-F238E27FC236}">
                <a16:creationId xmlns:a16="http://schemas.microsoft.com/office/drawing/2014/main" id="{2BED2828-7E76-4C93-9923-12D5AC3A52E6}"/>
              </a:ext>
            </a:extLst>
          </p:cNvPr>
          <p:cNvCxnSpPr>
            <a:cxnSpLocks/>
          </p:cNvCxnSpPr>
          <p:nvPr/>
        </p:nvCxnSpPr>
        <p:spPr>
          <a:xfrm flipH="1">
            <a:off x="2416404" y="2788343"/>
            <a:ext cx="2225952" cy="59517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182928BE-94CE-4DFD-9E1B-9091510D13B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95" y="1626752"/>
            <a:ext cx="2026690" cy="294112"/>
          </a:xfrm>
          <a:prstGeom prst="rect">
            <a:avLst/>
          </a:prstGeom>
        </p:spPr>
      </p:pic>
      <p:cxnSp>
        <p:nvCxnSpPr>
          <p:cNvPr id="22" name="직선 화살표 연결선 32 2 1 1 2 2 2">
            <a:extLst>
              <a:ext uri="{FF2B5EF4-FFF2-40B4-BE49-F238E27FC236}">
                <a16:creationId xmlns:a16="http://schemas.microsoft.com/office/drawing/2014/main" id="{275AE068-D48F-4FF5-9C55-A6583EAE0B13}"/>
              </a:ext>
            </a:extLst>
          </p:cNvPr>
          <p:cNvCxnSpPr>
            <a:cxnSpLocks/>
          </p:cNvCxnSpPr>
          <p:nvPr/>
        </p:nvCxnSpPr>
        <p:spPr>
          <a:xfrm>
            <a:off x="2974694" y="2060294"/>
            <a:ext cx="300941" cy="38196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9C415DFA-6A74-49AF-B0D0-8AD9216D00C7}"/>
              </a:ext>
            </a:extLst>
          </p:cNvPr>
          <p:cNvSpPr/>
          <p:nvPr/>
        </p:nvSpPr>
        <p:spPr>
          <a:xfrm>
            <a:off x="4470974" y="2260669"/>
            <a:ext cx="2078214" cy="2004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Reduced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9648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3EAF1-E75A-4A98-84D8-C1C4C3B8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C21C1-BFA4-46B7-BA21-DCB33382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Studied surrogate modeling for offshore design problems</a:t>
            </a:r>
            <a:br>
              <a:rPr lang="en-US" sz="2000" dirty="0"/>
            </a:br>
            <a:r>
              <a:rPr lang="en-US" sz="2000" dirty="0"/>
              <a:t>using a spectral method: </a:t>
            </a:r>
            <a:r>
              <a:rPr lang="en-US" sz="2000" b="1" dirty="0"/>
              <a:t>Polynomial Chaos Expansion</a:t>
            </a:r>
            <a:r>
              <a:rPr lang="en-US" sz="2000" dirty="0"/>
              <a:t> (PCE)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Developed a distribution-free PCE framework</a:t>
            </a:r>
            <a:br>
              <a:rPr lang="en-US" sz="2000" dirty="0"/>
            </a:br>
            <a:r>
              <a:rPr lang="en-US" sz="2000" dirty="0"/>
              <a:t>to enhance the </a:t>
            </a:r>
            <a:r>
              <a:rPr lang="en-US" sz="2000" b="1" dirty="0"/>
              <a:t>traditional spectral method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Proposed a 2-step gradient-based </a:t>
            </a:r>
            <a:r>
              <a:rPr lang="en-US" sz="2000" b="1" dirty="0"/>
              <a:t>dimension reduction </a:t>
            </a:r>
            <a:r>
              <a:rPr lang="en-US" sz="2000" dirty="0"/>
              <a:t>and</a:t>
            </a:r>
            <a:r>
              <a:rPr lang="en-US" sz="2000" b="1" dirty="0"/>
              <a:t> surrogate</a:t>
            </a:r>
            <a:r>
              <a:rPr lang="en-US" sz="2000" dirty="0"/>
              <a:t> </a:t>
            </a:r>
            <a:r>
              <a:rPr lang="en-US" sz="2000" b="1" dirty="0"/>
              <a:t>modeling</a:t>
            </a:r>
            <a:br>
              <a:rPr lang="en-US" sz="2000" dirty="0"/>
            </a:br>
            <a:r>
              <a:rPr lang="en-US" sz="2000" dirty="0"/>
              <a:t>for high-dimensional multivariate functions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Validated the proposed methods in </a:t>
            </a:r>
            <a:r>
              <a:rPr lang="en-US" sz="2000" b="1" dirty="0"/>
              <a:t>offshore dynamics problems</a:t>
            </a:r>
            <a:r>
              <a:rPr lang="en-US" sz="2000" dirty="0"/>
              <a:t> for</a:t>
            </a:r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Uncertainty Quantification</a:t>
            </a:r>
            <a:endParaRPr 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5D5250-AE37-41C8-A8F0-B965B38F02D1}"/>
              </a:ext>
            </a:extLst>
          </p:cNvPr>
          <p:cNvSpPr/>
          <p:nvPr/>
        </p:nvSpPr>
        <p:spPr>
          <a:xfrm>
            <a:off x="0" y="-1"/>
            <a:ext cx="12192000" cy="394788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EFE0B1-8E4A-4488-8352-1CB4B57CDCE4}"/>
              </a:ext>
            </a:extLst>
          </p:cNvPr>
          <p:cNvSpPr/>
          <p:nvPr/>
        </p:nvSpPr>
        <p:spPr>
          <a:xfrm>
            <a:off x="0" y="4935832"/>
            <a:ext cx="12192000" cy="1922168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02D71-7DD5-4E7D-9163-757BB0A789D9}"/>
              </a:ext>
            </a:extLst>
          </p:cNvPr>
          <p:cNvSpPr/>
          <p:nvPr/>
        </p:nvSpPr>
        <p:spPr>
          <a:xfrm>
            <a:off x="9840686" y="3947886"/>
            <a:ext cx="2351314" cy="9879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0670C1-CCC4-482D-BBF6-D395D6A3739B}"/>
              </a:ext>
            </a:extLst>
          </p:cNvPr>
          <p:cNvSpPr/>
          <p:nvPr/>
        </p:nvSpPr>
        <p:spPr>
          <a:xfrm>
            <a:off x="0" y="3947886"/>
            <a:ext cx="798286" cy="98794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32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3EAF1-E75A-4A98-84D8-C1C4C3B8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C21C1-BFA4-46B7-BA21-DCB33382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Studied an </a:t>
            </a:r>
            <a:r>
              <a:rPr lang="en-US" sz="2000" b="1" dirty="0"/>
              <a:t>alternative method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Enhanced </a:t>
            </a:r>
            <a:r>
              <a:rPr lang="en-US" sz="2000" b="1" dirty="0"/>
              <a:t>the traditional method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Proposed a </a:t>
            </a:r>
            <a:r>
              <a:rPr lang="en-US" sz="2000" b="1" dirty="0"/>
              <a:t>dimension reduction </a:t>
            </a:r>
            <a:r>
              <a:rPr lang="en-US" sz="2000" dirty="0"/>
              <a:t>method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Validated proposed methods for </a:t>
            </a:r>
            <a:r>
              <a:rPr lang="en-US" sz="2000" b="1" dirty="0">
                <a:solidFill>
                  <a:srgbClr val="FF0000"/>
                </a:solidFill>
              </a:rPr>
              <a:t>Uncertainty Quantification </a:t>
            </a:r>
            <a:r>
              <a:rPr lang="en-US" sz="2000" dirty="0"/>
              <a:t>in </a:t>
            </a:r>
            <a:r>
              <a:rPr lang="en-US" sz="2000" b="1" dirty="0">
                <a:solidFill>
                  <a:srgbClr val="F8971F"/>
                </a:solidFill>
              </a:rPr>
              <a:t>offshore design</a:t>
            </a:r>
            <a:endParaRPr lang="en-US" sz="20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AD1407F1-99DE-435B-95DA-A46D383B19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06" y="893024"/>
            <a:ext cx="5830948" cy="237103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33EF876-4AEF-436A-BB7A-B33C4F62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Stochastic Time Series Simulator</a:t>
            </a:r>
            <a:br>
              <a:rPr lang="en-US" sz="3200" dirty="0"/>
            </a:br>
            <a:r>
              <a:rPr lang="en-US" sz="3200" dirty="0"/>
              <a:t>for Long-term Response Prediction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D99C05-6BEA-4616-AA04-19E4A3E7CDAC}"/>
              </a:ext>
            </a:extLst>
          </p:cNvPr>
          <p:cNvSpPr/>
          <p:nvPr/>
        </p:nvSpPr>
        <p:spPr>
          <a:xfrm>
            <a:off x="1477982" y="3493896"/>
            <a:ext cx="7268342" cy="1674879"/>
          </a:xfrm>
          <a:prstGeom prst="rect">
            <a:avLst/>
          </a:prstGeom>
          <a:noFill/>
          <a:ln w="12700" cap="sq">
            <a:solidFill>
              <a:schemeClr val="tx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7" name="그룹 42">
            <a:extLst>
              <a:ext uri="{FF2B5EF4-FFF2-40B4-BE49-F238E27FC236}">
                <a16:creationId xmlns:a16="http://schemas.microsoft.com/office/drawing/2014/main" id="{CB680F53-4EBE-440E-9162-4A7D2C503210}"/>
              </a:ext>
            </a:extLst>
          </p:cNvPr>
          <p:cNvGrpSpPr/>
          <p:nvPr/>
        </p:nvGrpSpPr>
        <p:grpSpPr>
          <a:xfrm>
            <a:off x="1604388" y="3986415"/>
            <a:ext cx="1572367" cy="1054411"/>
            <a:chOff x="542693" y="2207941"/>
            <a:chExt cx="1895707" cy="1271240"/>
          </a:xfrm>
        </p:grpSpPr>
        <p:pic>
          <p:nvPicPr>
            <p:cNvPr id="8" name="그림 7" descr="IguanaTex_tmp.png">
              <a:extLst>
                <a:ext uri="{FF2B5EF4-FFF2-40B4-BE49-F238E27FC236}">
                  <a16:creationId xmlns:a16="http://schemas.microsoft.com/office/drawing/2014/main" id="{483C4F79-C7E4-4121-BD59-15C83340AA6F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53021" y="2438400"/>
              <a:ext cx="1475050" cy="28647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49B0-1199-493F-9EC1-85C7DE2A5B68}"/>
                </a:ext>
              </a:extLst>
            </p:cNvPr>
            <p:cNvSpPr txBox="1"/>
            <p:nvPr/>
          </p:nvSpPr>
          <p:spPr>
            <a:xfrm>
              <a:off x="838509" y="2819399"/>
              <a:ext cx="1304071" cy="556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Candara" pitchFamily="34" charset="0"/>
                </a:rPr>
                <a:t>Wave process</a:t>
              </a:r>
            </a:p>
            <a:p>
              <a:pPr algn="ctr"/>
              <a:r>
                <a:rPr lang="en-US" altLang="ko-KR" sz="1200" dirty="0">
                  <a:latin typeface="Candara" pitchFamily="34" charset="0"/>
                </a:rPr>
                <a:t>simulations</a:t>
              </a:r>
              <a:endParaRPr lang="ko-KR" altLang="en-US" sz="1200" dirty="0">
                <a:latin typeface="Candara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22AEE2-F31B-440B-9199-32F5D44D4DF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42693" y="2207941"/>
              <a:ext cx="1895707" cy="127124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D40D27-A58E-44E1-95FE-09FBBD7A13C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421373" y="3986415"/>
            <a:ext cx="1572367" cy="1054411"/>
            <a:chOff x="6370425" y="3068279"/>
            <a:chExt cx="1572367" cy="10544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2B4E46-0507-43A9-8679-9C40DF1C9B3F}"/>
                </a:ext>
              </a:extLst>
            </p:cNvPr>
            <p:cNvSpPr txBox="1"/>
            <p:nvPr/>
          </p:nvSpPr>
          <p:spPr>
            <a:xfrm>
              <a:off x="6726848" y="3575444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Candara" pitchFamily="34" charset="0"/>
                </a:rPr>
                <a:t>Response</a:t>
              </a:r>
              <a:br>
                <a:rPr lang="en-US" altLang="ko-KR" sz="1200" dirty="0">
                  <a:latin typeface="Candara" pitchFamily="34" charset="0"/>
                </a:rPr>
              </a:br>
              <a:r>
                <a:rPr lang="en-US" altLang="ko-KR" sz="1200" dirty="0">
                  <a:latin typeface="Candara" pitchFamily="34" charset="0"/>
                </a:rPr>
                <a:t>simulation</a:t>
              </a:r>
              <a:endParaRPr lang="ko-KR" altLang="en-US" sz="1200" dirty="0">
                <a:latin typeface="Candara" pitchFamily="34" charset="0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AB97C7-26CD-4F50-AF5D-938867799D7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773" y="3259430"/>
              <a:ext cx="333670" cy="20854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0E79FF1-C513-49ED-A132-0AEBBB30FAC9}"/>
                </a:ext>
              </a:extLst>
            </p:cNvPr>
            <p:cNvSpPr/>
            <p:nvPr/>
          </p:nvSpPr>
          <p:spPr>
            <a:xfrm>
              <a:off x="6370425" y="3068279"/>
              <a:ext cx="1572367" cy="105441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5" name="그룹 44">
            <a:extLst>
              <a:ext uri="{FF2B5EF4-FFF2-40B4-BE49-F238E27FC236}">
                <a16:creationId xmlns:a16="http://schemas.microsoft.com/office/drawing/2014/main" id="{B7ED7EC8-6E8C-487C-A3F9-B89753BCE507}"/>
              </a:ext>
            </a:extLst>
          </p:cNvPr>
          <p:cNvGrpSpPr/>
          <p:nvPr/>
        </p:nvGrpSpPr>
        <p:grpSpPr>
          <a:xfrm>
            <a:off x="5238358" y="3986415"/>
            <a:ext cx="1572367" cy="1054411"/>
            <a:chOff x="4495800" y="2207941"/>
            <a:chExt cx="1895707" cy="127124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79AE06-9DF5-49CE-8130-DC202CE01396}"/>
                </a:ext>
              </a:extLst>
            </p:cNvPr>
            <p:cNvSpPr/>
            <p:nvPr/>
          </p:nvSpPr>
          <p:spPr>
            <a:xfrm>
              <a:off x="4495800" y="2207941"/>
              <a:ext cx="1895707" cy="127124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7" name="그림 16" descr="IguanaTex_tmp.png">
              <a:extLst>
                <a:ext uri="{FF2B5EF4-FFF2-40B4-BE49-F238E27FC236}">
                  <a16:creationId xmlns:a16="http://schemas.microsoft.com/office/drawing/2014/main" id="{0873D0D5-7CFB-4339-B7C8-797596789E2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5294320" y="2438400"/>
              <a:ext cx="298667" cy="21028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34574B-3243-4A6A-A738-A39864D6B0B1}"/>
                </a:ext>
              </a:extLst>
            </p:cNvPr>
            <p:cNvSpPr txBox="1"/>
            <p:nvPr/>
          </p:nvSpPr>
          <p:spPr>
            <a:xfrm>
              <a:off x="4623054" y="2819399"/>
              <a:ext cx="1641200" cy="556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Candara" pitchFamily="34" charset="0"/>
                </a:rPr>
                <a:t>T-minute</a:t>
              </a:r>
            </a:p>
            <a:p>
              <a:pPr algn="ctr"/>
              <a:r>
                <a:rPr lang="en-US" altLang="ko-KR" sz="1200" dirty="0">
                  <a:latin typeface="Candara" pitchFamily="34" charset="0"/>
                </a:rPr>
                <a:t>extreme response</a:t>
              </a:r>
              <a:endParaRPr lang="ko-KR" altLang="en-US" sz="1200" dirty="0">
                <a:latin typeface="Candara" pitchFamily="34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B4E06CD-ECB9-4675-8E6D-B49A812BE159}"/>
              </a:ext>
            </a:extLst>
          </p:cNvPr>
          <p:cNvGrpSpPr/>
          <p:nvPr/>
        </p:nvGrpSpPr>
        <p:grpSpPr>
          <a:xfrm>
            <a:off x="6810322" y="3986415"/>
            <a:ext cx="2062408" cy="1054411"/>
            <a:chOff x="6810322" y="3986415"/>
            <a:chExt cx="2062408" cy="105441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7035FBF-DDB0-4DFD-BA9E-F7E38E2752A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242" y="4177566"/>
              <a:ext cx="1291707" cy="20980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744CA3-2F98-40CA-A603-DFBAD765EDB8}"/>
                </a:ext>
              </a:extLst>
            </p:cNvPr>
            <p:cNvSpPr txBox="1"/>
            <p:nvPr/>
          </p:nvSpPr>
          <p:spPr>
            <a:xfrm>
              <a:off x="6810322" y="4493580"/>
              <a:ext cx="20624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Candara" pitchFamily="34" charset="0"/>
                </a:rPr>
                <a:t>Short-term</a:t>
              </a:r>
            </a:p>
            <a:p>
              <a:pPr algn="ctr"/>
              <a:r>
                <a:rPr lang="en-US" altLang="ko-KR" sz="1200" dirty="0">
                  <a:latin typeface="Candara" pitchFamily="34" charset="0"/>
                </a:rPr>
                <a:t>response distribution</a:t>
              </a:r>
              <a:endParaRPr lang="ko-KR" altLang="en-US" sz="1200" dirty="0">
                <a:latin typeface="Candara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7D2E75A-FB5A-4DD8-A001-98A32CA2FC24}"/>
                </a:ext>
              </a:extLst>
            </p:cNvPr>
            <p:cNvSpPr/>
            <p:nvPr/>
          </p:nvSpPr>
          <p:spPr>
            <a:xfrm>
              <a:off x="7055343" y="3986415"/>
              <a:ext cx="1572367" cy="105441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11A9953-4C35-4E07-B968-6FEA72160A9E}"/>
              </a:ext>
            </a:extLst>
          </p:cNvPr>
          <p:cNvSpPr txBox="1"/>
          <p:nvPr/>
        </p:nvSpPr>
        <p:spPr>
          <a:xfrm>
            <a:off x="1584985" y="3541833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Candara" pitchFamily="34" charset="0"/>
              </a:rPr>
              <a:t>Short-term</a:t>
            </a:r>
            <a:endParaRPr lang="ko-KR" altLang="en-US" b="1" dirty="0">
              <a:solidFill>
                <a:srgbClr val="0070C0"/>
              </a:solidFill>
              <a:latin typeface="Candara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ADC8E-7716-43A1-AC6C-7BB90A6BCBFD}"/>
              </a:ext>
            </a:extLst>
          </p:cNvPr>
          <p:cNvSpPr txBox="1"/>
          <p:nvPr/>
        </p:nvSpPr>
        <p:spPr>
          <a:xfrm>
            <a:off x="1609510" y="175581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Candara" pitchFamily="34" charset="0"/>
              </a:rPr>
              <a:t>Long-term</a:t>
            </a:r>
            <a:endParaRPr lang="ko-KR" altLang="en-US" b="1" dirty="0">
              <a:solidFill>
                <a:srgbClr val="C00000"/>
              </a:solidFill>
              <a:latin typeface="Candara" pitchFamily="34" charset="0"/>
            </a:endParaRPr>
          </a:p>
        </p:txBody>
      </p:sp>
      <p:grpSp>
        <p:nvGrpSpPr>
          <p:cNvPr id="25" name="그룹 58">
            <a:extLst>
              <a:ext uri="{FF2B5EF4-FFF2-40B4-BE49-F238E27FC236}">
                <a16:creationId xmlns:a16="http://schemas.microsoft.com/office/drawing/2014/main" id="{CF23675C-54DA-4B47-B721-D6B91DEC129B}"/>
              </a:ext>
            </a:extLst>
          </p:cNvPr>
          <p:cNvGrpSpPr/>
          <p:nvPr/>
        </p:nvGrpSpPr>
        <p:grpSpPr>
          <a:xfrm>
            <a:off x="9365657" y="3981809"/>
            <a:ext cx="1572367" cy="1054411"/>
            <a:chOff x="6544323" y="4495800"/>
            <a:chExt cx="1895707" cy="127124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2C4904-CCC1-421C-8285-44E93393693E}"/>
                </a:ext>
              </a:extLst>
            </p:cNvPr>
            <p:cNvSpPr txBox="1"/>
            <p:nvPr/>
          </p:nvSpPr>
          <p:spPr>
            <a:xfrm>
              <a:off x="6549820" y="5105400"/>
              <a:ext cx="1884713" cy="556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Candara" pitchFamily="34" charset="0"/>
                </a:rPr>
                <a:t>Long-term</a:t>
              </a:r>
            </a:p>
            <a:p>
              <a:pPr algn="ctr"/>
              <a:r>
                <a:rPr lang="en-US" altLang="ko-KR" sz="1200" dirty="0">
                  <a:latin typeface="Candara" pitchFamily="34" charset="0"/>
                </a:rPr>
                <a:t>response distribution</a:t>
              </a:r>
              <a:endParaRPr lang="ko-KR" altLang="en-US" sz="1200" dirty="0">
                <a:latin typeface="Candara" pitchFamily="34" charset="0"/>
              </a:endParaRPr>
            </a:p>
          </p:txBody>
        </p:sp>
        <p:pic>
          <p:nvPicPr>
            <p:cNvPr id="27" name="그림 26" descr="IguanaTex_tmp.png">
              <a:extLst>
                <a:ext uri="{FF2B5EF4-FFF2-40B4-BE49-F238E27FC236}">
                  <a16:creationId xmlns:a16="http://schemas.microsoft.com/office/drawing/2014/main" id="{725A555B-EBCE-4DF3-BF9D-57DED10D07C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6943605" y="4693915"/>
              <a:ext cx="1097142" cy="251427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1031C75-C5D5-44C6-AA79-764829642006}"/>
                </a:ext>
              </a:extLst>
            </p:cNvPr>
            <p:cNvSpPr/>
            <p:nvPr/>
          </p:nvSpPr>
          <p:spPr>
            <a:xfrm>
              <a:off x="6544323" y="4495800"/>
              <a:ext cx="1895707" cy="127124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D13112-3AC3-43B2-A3F1-D4598BD6A3FB}"/>
              </a:ext>
            </a:extLst>
          </p:cNvPr>
          <p:cNvGrpSpPr/>
          <p:nvPr/>
        </p:nvGrpSpPr>
        <p:grpSpPr>
          <a:xfrm>
            <a:off x="1477982" y="2194573"/>
            <a:ext cx="1572367" cy="1054411"/>
            <a:chOff x="1477982" y="2194573"/>
            <a:chExt cx="1572367" cy="1054411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9075D11-BBF6-4F06-B7B3-013DE73B941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79" y="2320979"/>
              <a:ext cx="1265166" cy="24646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193ED2-6BEC-4A08-B214-C6D1BCEE369D}"/>
                </a:ext>
              </a:extLst>
            </p:cNvPr>
            <p:cNvSpPr txBox="1"/>
            <p:nvPr/>
          </p:nvSpPr>
          <p:spPr>
            <a:xfrm>
              <a:off x="1697343" y="2700197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Candara" pitchFamily="34" charset="0"/>
                </a:rPr>
                <a:t>Environmental</a:t>
              </a:r>
            </a:p>
            <a:p>
              <a:pPr algn="ctr"/>
              <a:r>
                <a:rPr lang="en-US" altLang="ko-KR" sz="1200" dirty="0">
                  <a:latin typeface="Candara" pitchFamily="34" charset="0"/>
                </a:rPr>
                <a:t>variables</a:t>
              </a:r>
              <a:endParaRPr lang="ko-KR" altLang="en-US" sz="1200" dirty="0">
                <a:latin typeface="Candara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774CD75-674A-46B9-9574-F1A38A9CCC81}"/>
                </a:ext>
              </a:extLst>
            </p:cNvPr>
            <p:cNvSpPr/>
            <p:nvPr/>
          </p:nvSpPr>
          <p:spPr>
            <a:xfrm>
              <a:off x="1477982" y="2194573"/>
              <a:ext cx="1572367" cy="105441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E9EAB2C-4691-4C4F-B0C6-FEA85B50A65A}"/>
              </a:ext>
            </a:extLst>
          </p:cNvPr>
          <p:cNvGrpSpPr/>
          <p:nvPr/>
        </p:nvGrpSpPr>
        <p:grpSpPr>
          <a:xfrm>
            <a:off x="8026677" y="5089207"/>
            <a:ext cx="2022496" cy="792620"/>
            <a:chOff x="8026677" y="5089207"/>
            <a:chExt cx="2022496" cy="79262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A50A730-E25F-48D3-B51E-5AB508646E77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026677" y="5396795"/>
              <a:ext cx="2022496" cy="485032"/>
              <a:chOff x="8026677" y="5396795"/>
              <a:chExt cx="2022496" cy="4850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F93D0C-A09F-4318-A16F-72D491DE2A49}"/>
                  </a:ext>
                </a:extLst>
              </p:cNvPr>
              <p:cNvSpPr txBox="1"/>
              <p:nvPr/>
            </p:nvSpPr>
            <p:spPr>
              <a:xfrm>
                <a:off x="8773706" y="5396795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Candara" pitchFamily="34" charset="0"/>
                  </a:rPr>
                  <a:t>Joint PDF</a:t>
                </a:r>
              </a:p>
              <a:p>
                <a:pPr algn="ctr"/>
                <a:r>
                  <a:rPr lang="en-US" altLang="ko-KR" sz="1200" dirty="0">
                    <a:latin typeface="Candara" pitchFamily="34" charset="0"/>
                  </a:rPr>
                  <a:t>of environment</a:t>
                </a:r>
                <a:endParaRPr lang="ko-KR" altLang="en-US" sz="1200" dirty="0">
                  <a:latin typeface="Candara" pitchFamily="34" charset="0"/>
                </a:endParaRPr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122524A1-CD1F-450B-B139-F92E6BEAE7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3084" y="5544745"/>
                <a:ext cx="515672" cy="208542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99997B8-4F6E-424B-9E37-62543A802F72}"/>
                  </a:ext>
                </a:extLst>
              </p:cNvPr>
              <p:cNvSpPr/>
              <p:nvPr/>
            </p:nvSpPr>
            <p:spPr>
              <a:xfrm>
                <a:off x="8026677" y="5407806"/>
                <a:ext cx="2022496" cy="474021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7D1326-0ED6-4489-AD1F-4E4BAE6037A2}"/>
                </a:ext>
              </a:extLst>
            </p:cNvPr>
            <p:cNvSpPr txBox="1"/>
            <p:nvPr/>
          </p:nvSpPr>
          <p:spPr>
            <a:xfrm>
              <a:off x="9103860" y="5089207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Candara" pitchFamily="34" charset="0"/>
                </a:rPr>
                <a:t>Integrate</a:t>
              </a: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A230060-5807-4E9B-A1C6-B73A46D8FBF2}"/>
              </a:ext>
            </a:extLst>
          </p:cNvPr>
          <p:cNvCxnSpPr/>
          <p:nvPr/>
        </p:nvCxnSpPr>
        <p:spPr>
          <a:xfrm>
            <a:off x="2299620" y="3248984"/>
            <a:ext cx="0" cy="2449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EFAE832-6EB4-4437-A32A-06F7134B5FE7}"/>
              </a:ext>
            </a:extLst>
          </p:cNvPr>
          <p:cNvCxnSpPr/>
          <p:nvPr/>
        </p:nvCxnSpPr>
        <p:spPr>
          <a:xfrm>
            <a:off x="3176561" y="4536745"/>
            <a:ext cx="2449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9442254-5474-4A34-BFFB-9342737DB6AE}"/>
              </a:ext>
            </a:extLst>
          </p:cNvPr>
          <p:cNvCxnSpPr/>
          <p:nvPr/>
        </p:nvCxnSpPr>
        <p:spPr>
          <a:xfrm>
            <a:off x="4995619" y="4536745"/>
            <a:ext cx="2449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8AE9E0C-8893-44C5-9591-A9A15C9C5267}"/>
              </a:ext>
            </a:extLst>
          </p:cNvPr>
          <p:cNvCxnSpPr/>
          <p:nvPr/>
        </p:nvCxnSpPr>
        <p:spPr>
          <a:xfrm>
            <a:off x="6812705" y="4536745"/>
            <a:ext cx="2449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36A051A-EA42-472D-AA60-F0B1AF48BC86}"/>
              </a:ext>
            </a:extLst>
          </p:cNvPr>
          <p:cNvCxnSpPr>
            <a:cxnSpLocks/>
          </p:cNvCxnSpPr>
          <p:nvPr/>
        </p:nvCxnSpPr>
        <p:spPr>
          <a:xfrm flipV="1">
            <a:off x="9057426" y="4606724"/>
            <a:ext cx="0" cy="7902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2154B-7EC1-4E5D-91D5-F7D5330FB974}"/>
              </a:ext>
            </a:extLst>
          </p:cNvPr>
          <p:cNvCxnSpPr/>
          <p:nvPr/>
        </p:nvCxnSpPr>
        <p:spPr>
          <a:xfrm>
            <a:off x="8950925" y="4536745"/>
            <a:ext cx="2449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C97F8AC-78A7-4F9F-8404-F68DEB57B72E}"/>
              </a:ext>
            </a:extLst>
          </p:cNvPr>
          <p:cNvCxnSpPr>
            <a:cxnSpLocks/>
          </p:cNvCxnSpPr>
          <p:nvPr/>
        </p:nvCxnSpPr>
        <p:spPr>
          <a:xfrm>
            <a:off x="2324070" y="4991721"/>
            <a:ext cx="523685" cy="5236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09C9135-9D32-4741-8255-C5DBD1BA2214}"/>
              </a:ext>
            </a:extLst>
          </p:cNvPr>
          <p:cNvSpPr txBox="1"/>
          <p:nvPr/>
        </p:nvSpPr>
        <p:spPr>
          <a:xfrm>
            <a:off x="2163681" y="5669147"/>
            <a:ext cx="25124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Hundreds of harmonics are necessary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0901B9-8A00-4A1B-8F2B-9E871682EE58}"/>
              </a:ext>
            </a:extLst>
          </p:cNvPr>
          <p:cNvCxnSpPr/>
          <p:nvPr/>
        </p:nvCxnSpPr>
        <p:spPr>
          <a:xfrm>
            <a:off x="4877258" y="5985509"/>
            <a:ext cx="2449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0C72995-BCDE-42B3-BE70-77E61719B36C}"/>
              </a:ext>
            </a:extLst>
          </p:cNvPr>
          <p:cNvSpPr txBox="1"/>
          <p:nvPr/>
        </p:nvSpPr>
        <p:spPr>
          <a:xfrm>
            <a:off x="5341994" y="5669147"/>
            <a:ext cx="186903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few important harmonics for </a:t>
            </a:r>
            <a:r>
              <a:rPr lang="en-US" i="1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5865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F118B3-779B-4596-BFC9-C8188DBA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Order Reduction in Fourier Series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5EA983-40FF-4BA1-AF1A-D5D0CC7052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47" y="1691176"/>
            <a:ext cx="5250098" cy="7399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DE6168-A47D-4AE9-858D-4698C5C3D5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47" y="3611880"/>
            <a:ext cx="5314443" cy="750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E49674-FB2D-4B53-9225-8958855DC9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87" y="2491810"/>
            <a:ext cx="3652244" cy="4764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01CA37-EF2F-4542-A1AC-0FD0E7ECFA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87" y="4439930"/>
            <a:ext cx="3676758" cy="5024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31DB4F-F901-409F-AAF2-3B3EE4F52C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49" y="2631847"/>
            <a:ext cx="2880125" cy="2543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E4DDDA-7835-437E-8026-692C0EA2E8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50" y="4595260"/>
            <a:ext cx="2880125" cy="2543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FA77316-C7BF-4F6C-BA34-831FC4AE9BB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87" y="5088924"/>
            <a:ext cx="4648029" cy="7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3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7C46803-38F4-432D-9344-5A267CBA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Approximation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42F4AE-AF66-4DF0-8668-9E0B9225ED9E}"/>
              </a:ext>
            </a:extLst>
          </p:cNvPr>
          <p:cNvCxnSpPr>
            <a:cxnSpLocks/>
          </p:cNvCxnSpPr>
          <p:nvPr/>
        </p:nvCxnSpPr>
        <p:spPr>
          <a:xfrm>
            <a:off x="2372680" y="2056468"/>
            <a:ext cx="0" cy="28711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46270-EF6F-4B14-B9F5-D6DCF25BFD07}"/>
              </a:ext>
            </a:extLst>
          </p:cNvPr>
          <p:cNvSpPr txBox="1"/>
          <p:nvPr/>
        </p:nvSpPr>
        <p:spPr>
          <a:xfrm>
            <a:off x="2411985" y="2493394"/>
            <a:ext cx="113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Uniform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8E1079-0511-4E57-AF5B-D70682B570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51" y="3375101"/>
            <a:ext cx="481372" cy="256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8D4E58-CD20-4A4B-BC2F-526F2FC994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341" y="3375101"/>
            <a:ext cx="468449" cy="306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C41181-C921-4B05-B1CB-606F91D07F05}"/>
              </a:ext>
            </a:extLst>
          </p:cNvPr>
          <p:cNvSpPr txBox="1"/>
          <p:nvPr/>
        </p:nvSpPr>
        <p:spPr>
          <a:xfrm>
            <a:off x="4132243" y="2354895"/>
            <a:ext cx="108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Standard</a:t>
            </a:r>
            <a:br>
              <a:rPr lang="en-US" dirty="0">
                <a:latin typeface="Candara" panose="020E0502030303020204" pitchFamily="34" charset="0"/>
              </a:rPr>
            </a:br>
            <a:r>
              <a:rPr lang="en-US" dirty="0">
                <a:latin typeface="Candara" panose="020E0502030303020204" pitchFamily="34" charset="0"/>
              </a:rPr>
              <a:t>Normal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7EAF6E-4B7B-4ED9-833F-38607427B4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28" y="3147561"/>
            <a:ext cx="436143" cy="23584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17B2B75-7615-4C52-82B4-4863EEB76922}"/>
              </a:ext>
            </a:extLst>
          </p:cNvPr>
          <p:cNvCxnSpPr>
            <a:cxnSpLocks/>
          </p:cNvCxnSpPr>
          <p:nvPr/>
        </p:nvCxnSpPr>
        <p:spPr>
          <a:xfrm>
            <a:off x="5297666" y="3547633"/>
            <a:ext cx="7351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16904B-BB6D-4DEE-A685-CBE9213CC08A}"/>
              </a:ext>
            </a:extLst>
          </p:cNvPr>
          <p:cNvSpPr txBox="1"/>
          <p:nvPr/>
        </p:nvSpPr>
        <p:spPr>
          <a:xfrm>
            <a:off x="5869840" y="2493394"/>
            <a:ext cx="119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Response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E02584-90F3-4760-A167-9D1C54C186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98" y="3147561"/>
            <a:ext cx="1192401" cy="2283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F3EE2-F92D-4739-A4E0-AE31684F43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24" y="3375101"/>
            <a:ext cx="440989" cy="2536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CD31D61-A787-4AAF-B79A-AE4D70B7AE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75" y="2448119"/>
            <a:ext cx="1681573" cy="2091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765CFD-C247-4A18-BA48-B21EE5A23B7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576" y="2591885"/>
            <a:ext cx="943360" cy="18043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4A06819-9922-4185-AA0B-8163D7EC8A3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50" y="1832400"/>
            <a:ext cx="2848877" cy="3612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15ACE45-F669-4E8C-8AEB-3A2B2660B6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452" y="3168319"/>
            <a:ext cx="1590357" cy="2075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4469E2A-A355-430A-8CCC-120EF94FFB3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39" y="5514663"/>
            <a:ext cx="3731438" cy="7188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A87B6A5-EABA-4EE1-91F0-E92DB906A97F}"/>
              </a:ext>
            </a:extLst>
          </p:cNvPr>
          <p:cNvSpPr txBox="1"/>
          <p:nvPr/>
        </p:nvSpPr>
        <p:spPr>
          <a:xfrm>
            <a:off x="7305041" y="4735577"/>
            <a:ext cx="4679434" cy="369332"/>
          </a:xfrm>
          <a:prstGeom prst="rect">
            <a:avLst/>
          </a:prstGeom>
          <a:solidFill>
            <a:srgbClr val="FFC9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ndara" panose="020E0502030303020204" pitchFamily="34" charset="0"/>
              </a:rPr>
              <a:t>2+2</a:t>
            </a:r>
            <a:r>
              <a:rPr lang="en-US" b="1" i="1" dirty="0">
                <a:solidFill>
                  <a:srgbClr val="FF0000"/>
                </a:solidFill>
                <a:latin typeface="Candara" panose="020E0502030303020204" pitchFamily="34" charset="0"/>
              </a:rPr>
              <a:t>r</a:t>
            </a:r>
            <a:r>
              <a:rPr lang="en-US" b="1" dirty="0">
                <a:solidFill>
                  <a:srgbClr val="FF0000"/>
                </a:solidFill>
                <a:latin typeface="Candara" panose="020E0502030303020204" pitchFamily="34" charset="0"/>
              </a:rPr>
              <a:t> function calls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754A9E5-A86F-48A6-ACC1-D7693A7147C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4" y="2248615"/>
            <a:ext cx="1948105" cy="1957804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C811916-0002-4AA0-99C9-0654186B64F5}"/>
              </a:ext>
            </a:extLst>
          </p:cNvPr>
          <p:cNvCxnSpPr>
            <a:cxnSpLocks/>
          </p:cNvCxnSpPr>
          <p:nvPr/>
        </p:nvCxnSpPr>
        <p:spPr>
          <a:xfrm>
            <a:off x="7221280" y="2056468"/>
            <a:ext cx="0" cy="2962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14F35-C2FB-44D5-8115-E40CCFF4FFF5}"/>
              </a:ext>
            </a:extLst>
          </p:cNvPr>
          <p:cNvSpPr txBox="1"/>
          <p:nvPr/>
        </p:nvSpPr>
        <p:spPr>
          <a:xfrm>
            <a:off x="2463047" y="4736363"/>
            <a:ext cx="4679434" cy="369332"/>
          </a:xfrm>
          <a:prstGeom prst="rect">
            <a:avLst/>
          </a:prstGeom>
          <a:solidFill>
            <a:srgbClr val="FFC9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ndara" panose="020E0502030303020204" pitchFamily="34" charset="0"/>
              </a:rPr>
              <a:t>One function call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67AAD52-D9CE-4AD0-B852-5FA1C6FA19B3}"/>
              </a:ext>
            </a:extLst>
          </p:cNvPr>
          <p:cNvCxnSpPr>
            <a:cxnSpLocks/>
          </p:cNvCxnSpPr>
          <p:nvPr/>
        </p:nvCxnSpPr>
        <p:spPr>
          <a:xfrm>
            <a:off x="3435046" y="3547633"/>
            <a:ext cx="7351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E6939AF-78C9-48D1-8093-ECD72384467C}"/>
              </a:ext>
            </a:extLst>
          </p:cNvPr>
          <p:cNvCxnSpPr>
            <a:cxnSpLocks/>
          </p:cNvCxnSpPr>
          <p:nvPr/>
        </p:nvCxnSpPr>
        <p:spPr>
          <a:xfrm>
            <a:off x="9623515" y="3547633"/>
            <a:ext cx="7351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1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8">
            <a:extLst>
              <a:ext uri="{FF2B5EF4-FFF2-40B4-BE49-F238E27FC236}">
                <a16:creationId xmlns:a16="http://schemas.microsoft.com/office/drawing/2014/main" id="{031CF359-1BAA-44A4-BF95-03970881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Establish Gradient Vectors</a:t>
            </a:r>
            <a:endParaRPr lang="en-US" i="1" baseline="-25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C548C-4867-4565-84A2-5C639B5CE6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8" y="2520490"/>
            <a:ext cx="1219585" cy="177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09801-E381-402C-BD9D-3892BDB4A103}"/>
              </a:ext>
            </a:extLst>
          </p:cNvPr>
          <p:cNvSpPr txBox="1"/>
          <p:nvPr/>
        </p:nvSpPr>
        <p:spPr>
          <a:xfrm>
            <a:off x="1674329" y="1864308"/>
            <a:ext cx="89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1st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07669D-6EEF-40B3-A5DF-0FC998DE14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1"/>
          <a:stretch/>
        </p:blipFill>
        <p:spPr>
          <a:xfrm>
            <a:off x="2594530" y="2520490"/>
            <a:ext cx="615759" cy="1770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B029F-2857-4025-BC09-C19B92BAD2A0}"/>
              </a:ext>
            </a:extLst>
          </p:cNvPr>
          <p:cNvSpPr txBox="1"/>
          <p:nvPr/>
        </p:nvSpPr>
        <p:spPr>
          <a:xfrm>
            <a:off x="2472585" y="1864308"/>
            <a:ext cx="89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2nd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10A48-63ED-4A46-BA6C-A1F6681D4E92}"/>
              </a:ext>
            </a:extLst>
          </p:cNvPr>
          <p:cNvSpPr txBox="1"/>
          <p:nvPr/>
        </p:nvSpPr>
        <p:spPr>
          <a:xfrm>
            <a:off x="3289000" y="1864308"/>
            <a:ext cx="89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3rd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153E51-D738-4F53-9971-8BA42A6653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1"/>
          <a:stretch/>
        </p:blipFill>
        <p:spPr>
          <a:xfrm>
            <a:off x="3408616" y="2520490"/>
            <a:ext cx="615759" cy="1770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B19E54-5744-45CB-B6F2-2A3E6C76D250}"/>
              </a:ext>
            </a:extLst>
          </p:cNvPr>
          <p:cNvSpPr txBox="1"/>
          <p:nvPr/>
        </p:nvSpPr>
        <p:spPr>
          <a:xfrm>
            <a:off x="4222702" y="3056500"/>
            <a:ext cx="100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080FA-FA32-47CB-B7D7-D1BB09043E60}"/>
              </a:ext>
            </a:extLst>
          </p:cNvPr>
          <p:cNvSpPr txBox="1"/>
          <p:nvPr/>
        </p:nvSpPr>
        <p:spPr>
          <a:xfrm>
            <a:off x="4629355" y="1864308"/>
            <a:ext cx="89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Candara" panose="020E0502030303020204" pitchFamily="34" charset="0"/>
              </a:rPr>
              <a:t>N</a:t>
            </a:r>
            <a:r>
              <a:rPr lang="en-US" sz="2400" dirty="0">
                <a:latin typeface="Candara" panose="020E0502030303020204" pitchFamily="34" charset="0"/>
              </a:rPr>
              <a:t>th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F31828-8831-4789-B299-FB26BC643A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1"/>
          <a:stretch/>
        </p:blipFill>
        <p:spPr>
          <a:xfrm>
            <a:off x="4751306" y="2520490"/>
            <a:ext cx="615759" cy="1770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81C0C3-C782-4365-9C8E-06172367B6E4}"/>
              </a:ext>
            </a:extLst>
          </p:cNvPr>
          <p:cNvSpPr txBox="1"/>
          <p:nvPr/>
        </p:nvSpPr>
        <p:spPr>
          <a:xfrm>
            <a:off x="6698390" y="3082932"/>
            <a:ext cx="1403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C= GG</a:t>
            </a:r>
            <a:r>
              <a:rPr lang="en-US" sz="2400" b="1" baseline="30000" dirty="0">
                <a:latin typeface="Candara" panose="020E0502030303020204" pitchFamily="34" charset="0"/>
              </a:rPr>
              <a:t>T</a:t>
            </a:r>
            <a:r>
              <a:rPr lang="en-US" sz="2400" b="1" dirty="0">
                <a:latin typeface="Candara" panose="020E0502030303020204" pitchFamily="34" charset="0"/>
              </a:rPr>
              <a:t>/N</a:t>
            </a:r>
            <a:endParaRPr lang="en-US" sz="24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F54154-A6F7-40CA-B4CA-E039E07200BA}"/>
                  </a:ext>
                </a:extLst>
              </p:cNvPr>
              <p:cNvSpPr txBox="1"/>
              <p:nvPr/>
            </p:nvSpPr>
            <p:spPr>
              <a:xfrm>
                <a:off x="1836421" y="4699311"/>
                <a:ext cx="3530646" cy="369332"/>
              </a:xfrm>
              <a:prstGeom prst="rect">
                <a:avLst/>
              </a:prstGeom>
              <a:solidFill>
                <a:srgbClr val="FFC9C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Candara" panose="020E0502030303020204" pitchFamily="34" charset="0"/>
                  </a:rPr>
                  <a:t>Total function calls: </a:t>
                </a:r>
                <a:r>
                  <a:rPr lang="en-US" b="1" i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N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(1 + 2 + 2</a:t>
                </a:r>
                <a:r>
                  <a:rPr lang="en-US" b="1" i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r</a:t>
                </a:r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) </a:t>
                </a:r>
                <a:endParaRPr lang="en-US" b="1" dirty="0">
                  <a:solidFill>
                    <a:srgbClr val="FF0000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F54154-A6F7-40CA-B4CA-E039E0720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21" y="4699311"/>
                <a:ext cx="3530646" cy="369332"/>
              </a:xfrm>
              <a:prstGeom prst="rect">
                <a:avLst/>
              </a:prstGeom>
              <a:blipFill>
                <a:blip r:embed="rId7"/>
                <a:stretch>
                  <a:fillRect t="-10000" r="-1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B4423F9-C300-4DF8-81C4-7DB0F7CA65E7}"/>
              </a:ext>
            </a:extLst>
          </p:cNvPr>
          <p:cNvSpPr txBox="1"/>
          <p:nvPr/>
        </p:nvSpPr>
        <p:spPr>
          <a:xfrm>
            <a:off x="9358247" y="3082932"/>
            <a:ext cx="151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C</a:t>
            </a:r>
            <a:r>
              <a:rPr lang="en-US" sz="2400" dirty="0">
                <a:latin typeface="Candara" panose="020E0502030303020204" pitchFamily="34" charset="0"/>
              </a:rPr>
              <a:t>= </a:t>
            </a:r>
            <a:r>
              <a:rPr lang="en-US" sz="2400" b="1" dirty="0">
                <a:latin typeface="Candara" panose="020E0502030303020204" pitchFamily="34" charset="0"/>
              </a:rPr>
              <a:t>W</a:t>
            </a:r>
            <a:r>
              <a:rPr lang="el-GR" sz="2400" b="1" dirty="0">
                <a:latin typeface="Candara" panose="020E0502030303020204" pitchFamily="34" charset="0"/>
              </a:rPr>
              <a:t>Λ</a:t>
            </a:r>
            <a:r>
              <a:rPr lang="en-US" sz="2400" b="1" dirty="0">
                <a:latin typeface="Candara" panose="020E0502030303020204" pitchFamily="34" charset="0"/>
              </a:rPr>
              <a:t>W</a:t>
            </a:r>
            <a:r>
              <a:rPr lang="en-US" sz="2400" baseline="30000" dirty="0">
                <a:latin typeface="Candara" panose="020E0502030303020204" pitchFamily="34" charset="0"/>
              </a:rPr>
              <a:t>T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CD1D6F-3498-45D6-98C8-10E339F89E5F}"/>
              </a:ext>
            </a:extLst>
          </p:cNvPr>
          <p:cNvCxnSpPr>
            <a:cxnSpLocks/>
          </p:cNvCxnSpPr>
          <p:nvPr/>
        </p:nvCxnSpPr>
        <p:spPr>
          <a:xfrm>
            <a:off x="5702777" y="3304564"/>
            <a:ext cx="7351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03C0067-1F80-4979-82E7-AD0B7F007CF0}"/>
              </a:ext>
            </a:extLst>
          </p:cNvPr>
          <p:cNvCxnSpPr>
            <a:cxnSpLocks/>
          </p:cNvCxnSpPr>
          <p:nvPr/>
        </p:nvCxnSpPr>
        <p:spPr>
          <a:xfrm>
            <a:off x="8362633" y="3304564"/>
            <a:ext cx="7351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29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EDC40-19A5-4ECB-BAD5-B7C57522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Surrogate Modeling in Reduced Dimension Space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AB24C6-867E-4468-BC3D-12241B2081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79" y="1699380"/>
            <a:ext cx="1212343" cy="3017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481BE62-2AC0-4B8B-8BC6-279EE6BE39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79" y="3015313"/>
            <a:ext cx="2496000" cy="30171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F955307-E159-4E4E-8C3B-74FB44E3AA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79" y="4331246"/>
            <a:ext cx="3697372" cy="37851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3FA81C-7C63-4C17-9000-39A7D566257A}"/>
              </a:ext>
            </a:extLst>
          </p:cNvPr>
          <p:cNvGrpSpPr/>
          <p:nvPr/>
        </p:nvGrpSpPr>
        <p:grpSpPr>
          <a:xfrm>
            <a:off x="2891539" y="2302773"/>
            <a:ext cx="2712389" cy="410861"/>
            <a:chOff x="2891539" y="2169777"/>
            <a:chExt cx="2712389" cy="410861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9B471B7-0D91-48AE-84ED-C85E3FBF4C7D}"/>
                </a:ext>
              </a:extLst>
            </p:cNvPr>
            <p:cNvCxnSpPr>
              <a:cxnSpLocks/>
            </p:cNvCxnSpPr>
            <p:nvPr/>
          </p:nvCxnSpPr>
          <p:spPr>
            <a:xfrm>
              <a:off x="2891539" y="2169777"/>
              <a:ext cx="0" cy="410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02D89F-A79F-45E9-A3C0-F15A7AAD6A42}"/>
                </a:ext>
              </a:extLst>
            </p:cNvPr>
            <p:cNvSpPr txBox="1"/>
            <p:nvPr/>
          </p:nvSpPr>
          <p:spPr>
            <a:xfrm>
              <a:off x="3218339" y="2190541"/>
              <a:ext cx="2385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Model order reduction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F357DD3-8254-49A0-8B12-0EB31C14464C}"/>
              </a:ext>
            </a:extLst>
          </p:cNvPr>
          <p:cNvGrpSpPr/>
          <p:nvPr/>
        </p:nvGrpSpPr>
        <p:grpSpPr>
          <a:xfrm>
            <a:off x="2891539" y="3618706"/>
            <a:ext cx="2532853" cy="410861"/>
            <a:chOff x="2891539" y="3429000"/>
            <a:chExt cx="2532853" cy="410861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34C0AD0-B997-4BBE-BA32-60B691B94F97}"/>
                </a:ext>
              </a:extLst>
            </p:cNvPr>
            <p:cNvCxnSpPr>
              <a:cxnSpLocks/>
            </p:cNvCxnSpPr>
            <p:nvPr/>
          </p:nvCxnSpPr>
          <p:spPr>
            <a:xfrm>
              <a:off x="2891539" y="3429000"/>
              <a:ext cx="0" cy="410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937EB4-F99A-477B-80FE-107877AF02AE}"/>
                </a:ext>
              </a:extLst>
            </p:cNvPr>
            <p:cNvSpPr txBox="1"/>
            <p:nvPr/>
          </p:nvSpPr>
          <p:spPr>
            <a:xfrm>
              <a:off x="3218339" y="3449764"/>
              <a:ext cx="22060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Dimension reduction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EF25BA-6D58-4820-A426-DD1B0BDB4F85}"/>
              </a:ext>
            </a:extLst>
          </p:cNvPr>
          <p:cNvGrpSpPr/>
          <p:nvPr/>
        </p:nvGrpSpPr>
        <p:grpSpPr>
          <a:xfrm>
            <a:off x="2891539" y="5011439"/>
            <a:ext cx="2451100" cy="410861"/>
            <a:chOff x="2891539" y="5016057"/>
            <a:chExt cx="2451100" cy="410861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EC8CCDF-6A87-44CE-ACCA-D2869F1368E6}"/>
                </a:ext>
              </a:extLst>
            </p:cNvPr>
            <p:cNvCxnSpPr>
              <a:cxnSpLocks/>
            </p:cNvCxnSpPr>
            <p:nvPr/>
          </p:nvCxnSpPr>
          <p:spPr>
            <a:xfrm>
              <a:off x="2891539" y="5016057"/>
              <a:ext cx="0" cy="410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0F04B-9F34-4C60-829D-65B3735AD745}"/>
                </a:ext>
              </a:extLst>
            </p:cNvPr>
            <p:cNvSpPr txBox="1"/>
            <p:nvPr/>
          </p:nvSpPr>
          <p:spPr>
            <a:xfrm>
              <a:off x="3218339" y="5036821"/>
              <a:ext cx="2124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Surrogate modeling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30B2B51F-0670-4DCA-8CA5-44ACE87AD5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79" y="5556340"/>
            <a:ext cx="6348798" cy="8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8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3EAF1-E75A-4A98-84D8-C1C4C3B8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C21C1-BFA4-46B7-BA21-DCB33382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Studied surrogate modeling for offshore design problems</a:t>
            </a:r>
            <a:br>
              <a:rPr lang="en-US" sz="2000" dirty="0"/>
            </a:br>
            <a:r>
              <a:rPr lang="en-US" sz="2000" dirty="0"/>
              <a:t>using a spectral method: </a:t>
            </a:r>
            <a:r>
              <a:rPr lang="en-US" sz="2000" b="1" dirty="0"/>
              <a:t>Polynomial Chaos Expansion</a:t>
            </a:r>
            <a:r>
              <a:rPr lang="en-US" sz="2000" dirty="0"/>
              <a:t> (PCE)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Developed a distribution-free PCE framework</a:t>
            </a:r>
            <a:br>
              <a:rPr lang="en-US" sz="2000" dirty="0"/>
            </a:br>
            <a:r>
              <a:rPr lang="en-US" sz="2000" dirty="0"/>
              <a:t>to enhance the </a:t>
            </a:r>
            <a:r>
              <a:rPr lang="en-US" sz="2000" b="1" dirty="0"/>
              <a:t>traditional spectral method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Proposed a 2-step gradient-based </a:t>
            </a:r>
            <a:r>
              <a:rPr lang="en-US" sz="2000" b="1" dirty="0"/>
              <a:t>dimension reduction </a:t>
            </a:r>
            <a:r>
              <a:rPr lang="en-US" sz="2000" dirty="0"/>
              <a:t>and</a:t>
            </a:r>
            <a:r>
              <a:rPr lang="en-US" sz="2000" b="1" dirty="0"/>
              <a:t> surrogate</a:t>
            </a:r>
            <a:r>
              <a:rPr lang="en-US" sz="2000" dirty="0"/>
              <a:t> </a:t>
            </a:r>
            <a:r>
              <a:rPr lang="en-US" sz="2000" b="1" dirty="0"/>
              <a:t>modeling</a:t>
            </a:r>
            <a:br>
              <a:rPr lang="en-US" sz="2000" dirty="0"/>
            </a:br>
            <a:r>
              <a:rPr lang="en-US" sz="2000" dirty="0"/>
              <a:t>for high-dimensional multivariate functions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Validated proposed methods in </a:t>
            </a:r>
            <a:r>
              <a:rPr lang="en-US" sz="2000" b="1" dirty="0"/>
              <a:t>offshore dynamics problems</a:t>
            </a:r>
            <a:r>
              <a:rPr lang="en-US" sz="2000" dirty="0"/>
              <a:t> for</a:t>
            </a:r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Uncertainty Quantification</a:t>
            </a:r>
            <a:endParaRPr 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5D5250-AE37-41C8-A8F0-B965B38F02D1}"/>
              </a:ext>
            </a:extLst>
          </p:cNvPr>
          <p:cNvSpPr/>
          <p:nvPr/>
        </p:nvSpPr>
        <p:spPr>
          <a:xfrm>
            <a:off x="0" y="-1"/>
            <a:ext cx="12192000" cy="504444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EFE0B1-8E4A-4488-8352-1CB4B57CDCE4}"/>
              </a:ext>
            </a:extLst>
          </p:cNvPr>
          <p:cNvSpPr/>
          <p:nvPr/>
        </p:nvSpPr>
        <p:spPr>
          <a:xfrm>
            <a:off x="0" y="6050280"/>
            <a:ext cx="12192000" cy="807718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02D71-7DD5-4E7D-9163-757BB0A789D9}"/>
              </a:ext>
            </a:extLst>
          </p:cNvPr>
          <p:cNvSpPr/>
          <p:nvPr/>
        </p:nvSpPr>
        <p:spPr>
          <a:xfrm>
            <a:off x="8823960" y="3947886"/>
            <a:ext cx="3368040" cy="21023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0670C1-CCC4-482D-BBF6-D395D6A3739B}"/>
              </a:ext>
            </a:extLst>
          </p:cNvPr>
          <p:cNvSpPr/>
          <p:nvPr/>
        </p:nvSpPr>
        <p:spPr>
          <a:xfrm>
            <a:off x="0" y="3947886"/>
            <a:ext cx="798286" cy="21023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DA97817F-DF37-4037-BF44-1FDE05C563E5}"/>
              </a:ext>
            </a:extLst>
          </p:cNvPr>
          <p:cNvSpPr txBox="1">
            <a:spLocks/>
          </p:cNvSpPr>
          <p:nvPr/>
        </p:nvSpPr>
        <p:spPr>
          <a:xfrm>
            <a:off x="831850" y="228820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Examples:</a:t>
            </a:r>
            <a:br>
              <a:rPr lang="en-US" sz="2800" dirty="0"/>
            </a:br>
            <a:r>
              <a:rPr lang="en-US" sz="2800" b="0" dirty="0"/>
              <a:t>Long-Term Extreme Response Prediction in Offshore Dynamics</a:t>
            </a:r>
          </a:p>
        </p:txBody>
      </p:sp>
    </p:spTree>
    <p:extLst>
      <p:ext uri="{BB962C8B-B14F-4D97-AF65-F5344CB8AC3E}">
        <p14:creationId xmlns:p14="http://schemas.microsoft.com/office/powerpoint/2010/main" val="227830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139CCCC-5BCA-4433-9C1E-C1438C8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North Sea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66F95780-6224-4B90-9D55-241A0CE71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 jpdf was proposed by Haver and Nyhus (1986).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02FCEC-6094-48CE-B047-BC29AB3CA6A3}"/>
              </a:ext>
            </a:extLst>
          </p:cNvPr>
          <p:cNvGrpSpPr/>
          <p:nvPr/>
        </p:nvGrpSpPr>
        <p:grpSpPr>
          <a:xfrm>
            <a:off x="6096000" y="1841938"/>
            <a:ext cx="4634689" cy="3851070"/>
            <a:chOff x="5941622" y="1256926"/>
            <a:chExt cx="5884535" cy="48895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79B97B0-EB07-4115-B0C0-5654870D8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89" t="16647" r="71953" b="45173"/>
            <a:stretch/>
          </p:blipFill>
          <p:spPr>
            <a:xfrm>
              <a:off x="5941622" y="1256926"/>
              <a:ext cx="5884535" cy="45317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D5A561-1188-485D-822B-876381A877B7}"/>
                </a:ext>
              </a:extLst>
            </p:cNvPr>
            <p:cNvSpPr txBox="1"/>
            <p:nvPr/>
          </p:nvSpPr>
          <p:spPr>
            <a:xfrm>
              <a:off x="6469199" y="2605784"/>
              <a:ext cx="2305524" cy="664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Wave scatter diagram at North Sea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241AC3-D883-4E6D-B016-120F810CFE29}"/>
                </a:ext>
              </a:extLst>
            </p:cNvPr>
            <p:cNvSpPr txBox="1"/>
            <p:nvPr/>
          </p:nvSpPr>
          <p:spPr>
            <a:xfrm>
              <a:off x="8263598" y="5814362"/>
              <a:ext cx="3562559" cy="33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Source</a:t>
              </a:r>
              <a:r>
                <a:rPr lang="en-US" sz="1100" dirty="0"/>
                <a:t>: Norwegian Meteorological Institute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FBCE99-F8C3-4F19-AE7B-D3E337F258D6}"/>
              </a:ext>
            </a:extLst>
          </p:cNvPr>
          <p:cNvGrpSpPr/>
          <p:nvPr/>
        </p:nvGrpSpPr>
        <p:grpSpPr>
          <a:xfrm>
            <a:off x="1298612" y="1973202"/>
            <a:ext cx="4182599" cy="3306716"/>
            <a:chOff x="231618" y="1566883"/>
            <a:chExt cx="5496685" cy="43456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72AF51-E817-415E-8E49-EAE542ECD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665" t="8747" r="15849" b="5889"/>
            <a:stretch/>
          </p:blipFill>
          <p:spPr>
            <a:xfrm>
              <a:off x="231618" y="1566883"/>
              <a:ext cx="5496685" cy="43456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F67B12-67F6-4393-AE8C-EBDEFBA08B95}"/>
                </a:ext>
              </a:extLst>
            </p:cNvPr>
            <p:cNvSpPr txBox="1"/>
            <p:nvPr/>
          </p:nvSpPr>
          <p:spPr>
            <a:xfrm>
              <a:off x="2479202" y="5151156"/>
              <a:ext cx="791537" cy="525816"/>
            </a:xfrm>
            <a:prstGeom prst="rect">
              <a:avLst/>
            </a:prstGeom>
            <a:solidFill>
              <a:srgbClr val="FFC9C9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North Sea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D3FF29-54DC-4EB7-8E50-433246C7C5A0}"/>
                </a:ext>
              </a:extLst>
            </p:cNvPr>
            <p:cNvSpPr txBox="1"/>
            <p:nvPr/>
          </p:nvSpPr>
          <p:spPr>
            <a:xfrm>
              <a:off x="3499476" y="1969628"/>
              <a:ext cx="1002185" cy="546039"/>
            </a:xfrm>
            <a:prstGeom prst="rect">
              <a:avLst/>
            </a:prstGeom>
            <a:solidFill>
              <a:srgbClr val="FFC9C9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Barents Sea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567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A5AC72-940D-4772-8456-0306B20D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777" y="1494509"/>
            <a:ext cx="2188022" cy="16367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30AF01-B9C0-42D9-8EC6-61D86FB5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41" y="1484075"/>
            <a:ext cx="2188022" cy="1636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078F8E-7191-4F93-AE32-34DE13F5E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462" y="3365146"/>
            <a:ext cx="4515001" cy="337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292C72-8DF3-4B31-BA05-DB9AE9F92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462" y="194886"/>
            <a:ext cx="4515001" cy="3377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AB4B68-FBEA-46E8-BC15-9E00FAF4D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893" y="3118739"/>
            <a:ext cx="4498848" cy="337413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C8F0A89-BD59-487F-85F0-895CB3D8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Model Exploration:</a:t>
            </a:r>
            <a:br>
              <a:rPr lang="en-US" sz="2400" dirty="0"/>
            </a:br>
            <a:r>
              <a:rPr lang="en-US" sz="2400" dirty="0"/>
              <a:t>Max Wave Elevation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2CEAA-BEEE-45A1-8E2E-A42A993AA50C}"/>
              </a:ext>
            </a:extLst>
          </p:cNvPr>
          <p:cNvSpPr txBox="1"/>
          <p:nvPr/>
        </p:nvSpPr>
        <p:spPr>
          <a:xfrm>
            <a:off x="838200" y="2411848"/>
            <a:ext cx="134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North Sea</a:t>
            </a:r>
          </a:p>
          <a:p>
            <a:r>
              <a:rPr lang="en-US" altLang="ko-KR" sz="1600" dirty="0">
                <a:latin typeface="Candara" pitchFamily="34" charset="0"/>
              </a:rPr>
              <a:t>Barents Sea</a:t>
            </a:r>
          </a:p>
          <a:p>
            <a:r>
              <a:rPr lang="en-US" altLang="ko-KR" sz="1600" dirty="0">
                <a:latin typeface="Candara" pitchFamily="34" charset="0"/>
              </a:rPr>
              <a:t>Eureka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D6CE7B-B3A7-444D-B9E7-2B69B0B1441C}"/>
              </a:ext>
            </a:extLst>
          </p:cNvPr>
          <p:cNvSpPr txBox="1"/>
          <p:nvPr/>
        </p:nvSpPr>
        <p:spPr>
          <a:xfrm>
            <a:off x="838200" y="2113643"/>
            <a:ext cx="75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Sites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458E4-8A41-4F83-9C9F-D33E69CEEFE8}"/>
              </a:ext>
            </a:extLst>
          </p:cNvPr>
          <p:cNvSpPr txBox="1"/>
          <p:nvPr/>
        </p:nvSpPr>
        <p:spPr>
          <a:xfrm>
            <a:off x="838200" y="3922543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ndara" pitchFamily="34" charset="0"/>
              </a:rPr>
              <a:t>Bretschneider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Pierson-Moskowitz </a:t>
            </a:r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JONSWAP</a:t>
            </a:r>
            <a:endParaRPr lang="ko-KR" altLang="en-US" sz="1600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8CF7D-5C83-4075-8319-C2B625318629}"/>
              </a:ext>
            </a:extLst>
          </p:cNvPr>
          <p:cNvSpPr txBox="1"/>
          <p:nvPr/>
        </p:nvSpPr>
        <p:spPr>
          <a:xfrm>
            <a:off x="838200" y="3668297"/>
            <a:ext cx="175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Wave Spectra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28378-6756-4DC1-87F8-271B8EDAA14B}"/>
              </a:ext>
            </a:extLst>
          </p:cNvPr>
          <p:cNvSpPr txBox="1"/>
          <p:nvPr/>
        </p:nvSpPr>
        <p:spPr>
          <a:xfrm>
            <a:off x="838200" y="5536190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Wave elevation</a:t>
            </a:r>
            <a:b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Floating structure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Energy extractor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9725B-875F-49E9-B2F9-8ABE62DF5B14}"/>
              </a:ext>
            </a:extLst>
          </p:cNvPr>
          <p:cNvSpPr txBox="1"/>
          <p:nvPr/>
        </p:nvSpPr>
        <p:spPr>
          <a:xfrm>
            <a:off x="838200" y="4960984"/>
            <a:ext cx="134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Short-Term</a:t>
            </a:r>
            <a:br>
              <a:rPr lang="en-US" altLang="ko-KR" b="1" dirty="0">
                <a:latin typeface="Candara" pitchFamily="34" charset="0"/>
              </a:rPr>
            </a:br>
            <a:r>
              <a:rPr lang="en-US" altLang="ko-KR" b="1" dirty="0">
                <a:latin typeface="Candara" pitchFamily="34" charset="0"/>
              </a:rPr>
              <a:t>Interest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21FA5-D550-409A-938D-5472F79D801B}"/>
              </a:ext>
            </a:extLst>
          </p:cNvPr>
          <p:cNvSpPr txBox="1"/>
          <p:nvPr/>
        </p:nvSpPr>
        <p:spPr>
          <a:xfrm>
            <a:off x="3735297" y="1033128"/>
            <a:ext cx="3000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i="1" baseline="-25000" dirty="0">
                <a:latin typeface="Candara" pitchFamily="34" charset="0"/>
              </a:rPr>
              <a:t>s</a:t>
            </a:r>
            <a:r>
              <a:rPr lang="en-US" altLang="ko-KR" sz="1600" dirty="0">
                <a:latin typeface="Candara" pitchFamily="34" charset="0"/>
              </a:rPr>
              <a:t>= 12.6 (m)                </a:t>
            </a:r>
            <a:r>
              <a:rPr lang="en-US" altLang="ko-KR" sz="1600" i="1" dirty="0">
                <a:latin typeface="Candara" pitchFamily="34" charset="0"/>
              </a:rPr>
              <a:t>T</a:t>
            </a:r>
            <a:r>
              <a:rPr lang="en-US" altLang="ko-KR" sz="1600" i="1" baseline="-25000" dirty="0">
                <a:latin typeface="Candara" pitchFamily="34" charset="0"/>
              </a:rPr>
              <a:t>p</a:t>
            </a:r>
            <a:r>
              <a:rPr lang="en-US" altLang="ko-KR" sz="1600" dirty="0">
                <a:latin typeface="Candara" pitchFamily="34" charset="0"/>
              </a:rPr>
              <a:t>= 15.0 (s)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11ECA-57D3-44C1-9DE6-767491922C64}"/>
              </a:ext>
            </a:extLst>
          </p:cNvPr>
          <p:cNvSpPr txBox="1"/>
          <p:nvPr/>
        </p:nvSpPr>
        <p:spPr>
          <a:xfrm>
            <a:off x="11466858" y="80765"/>
            <a:ext cx="398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i="1" baseline="-25000" dirty="0">
                <a:latin typeface="Candara" pitchFamily="34" charset="0"/>
              </a:rPr>
              <a:t>s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EAD5D-E9FC-48DD-9074-02E2ACBBB987}"/>
              </a:ext>
            </a:extLst>
          </p:cNvPr>
          <p:cNvSpPr txBox="1"/>
          <p:nvPr/>
        </p:nvSpPr>
        <p:spPr>
          <a:xfrm>
            <a:off x="11466858" y="3233832"/>
            <a:ext cx="398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ndara" pitchFamily="34" charset="0"/>
              </a:rPr>
              <a:t>T</a:t>
            </a:r>
            <a:r>
              <a:rPr lang="en-US" altLang="ko-KR" sz="1600" i="1" baseline="-25000" dirty="0">
                <a:latin typeface="Candara" pitchFamily="34" charset="0"/>
              </a:rPr>
              <a:t>p</a:t>
            </a:r>
            <a:endParaRPr lang="ko-KR" altLang="en-US" sz="1600" dirty="0">
              <a:latin typeface="Candara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A2BADA-9CC0-4299-9C39-08A0E2D9C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893" y="3118739"/>
            <a:ext cx="4498848" cy="3374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A8A32C-FBE5-43BD-BD15-2A6F293B3D8C}"/>
              </a:ext>
            </a:extLst>
          </p:cNvPr>
          <p:cNvSpPr txBox="1"/>
          <p:nvPr/>
        </p:nvSpPr>
        <p:spPr>
          <a:xfrm>
            <a:off x="5279039" y="3726716"/>
            <a:ext cx="121351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  <a:latin typeface="Candara" pitchFamily="34" charset="0"/>
              </a:rPr>
              <a:t>Red circles</a:t>
            </a:r>
            <a:r>
              <a:rPr lang="en-US" altLang="ko-KR" sz="1600" i="1" dirty="0">
                <a:latin typeface="Candara" pitchFamily="34" charset="0"/>
              </a:rPr>
              <a:t>:</a:t>
            </a:r>
            <a:br>
              <a:rPr lang="en-US" altLang="ko-KR" sz="1600" i="1" dirty="0">
                <a:latin typeface="Candara" pitchFamily="34" charset="0"/>
              </a:rPr>
            </a:br>
            <a:r>
              <a:rPr lang="en-US" altLang="ko-KR" sz="1600" i="1" dirty="0">
                <a:latin typeface="Candara" pitchFamily="34" charset="0"/>
              </a:rPr>
              <a:t>P</a:t>
            </a:r>
            <a:r>
              <a:rPr lang="en-US" altLang="ko-KR" sz="1600" dirty="0">
                <a:latin typeface="Candara" pitchFamily="34" charset="0"/>
              </a:rPr>
              <a:t>[</a:t>
            </a:r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i="1" baseline="-25000" dirty="0">
                <a:latin typeface="Candara" pitchFamily="34" charset="0"/>
              </a:rPr>
              <a:t>s</a:t>
            </a:r>
            <a:r>
              <a:rPr lang="en-US" altLang="ko-KR" sz="1600" dirty="0">
                <a:latin typeface="Candara" pitchFamily="34" charset="0"/>
              </a:rPr>
              <a:t>&gt;</a:t>
            </a:r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dirty="0">
                <a:latin typeface="Candara" pitchFamily="34" charset="0"/>
              </a:rPr>
              <a:t>]&gt;10</a:t>
            </a:r>
            <a:r>
              <a:rPr lang="en-US" altLang="ko-KR" sz="1600" baseline="30000" dirty="0">
                <a:latin typeface="Candara" pitchFamily="34" charset="0"/>
              </a:rPr>
              <a:t>-4</a:t>
            </a:r>
            <a:endParaRPr lang="ko-KR" altLang="en-US" sz="1600" baseline="30000" dirty="0">
              <a:latin typeface="Candara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EA17D3-B23A-4700-9BE6-A814AC4B9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0441" y="1484075"/>
            <a:ext cx="2188022" cy="16367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808E884-2FB6-4FDB-AFBE-686935060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0777" y="1494509"/>
            <a:ext cx="2188022" cy="163677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8436C83-A41D-43A0-957F-7C2AB694B7C0}"/>
              </a:ext>
            </a:extLst>
          </p:cNvPr>
          <p:cNvCxnSpPr>
            <a:cxnSpLocks/>
          </p:cNvCxnSpPr>
          <p:nvPr/>
        </p:nvCxnSpPr>
        <p:spPr>
          <a:xfrm>
            <a:off x="4278184" y="1530096"/>
            <a:ext cx="0" cy="14203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4038F18-08D2-42CB-874F-A8447E6A7FDF}"/>
              </a:ext>
            </a:extLst>
          </p:cNvPr>
          <p:cNvCxnSpPr>
            <a:cxnSpLocks/>
          </p:cNvCxnSpPr>
          <p:nvPr/>
        </p:nvCxnSpPr>
        <p:spPr>
          <a:xfrm>
            <a:off x="5794564" y="1530096"/>
            <a:ext cx="0" cy="14203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9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49C6709-3B8E-4EE6-A1B2-BAAFCFEC6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96" y="4081187"/>
            <a:ext cx="3055897" cy="2286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E22DAF3-6369-4788-869C-E411AA3B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685" y="4081187"/>
            <a:ext cx="3055897" cy="2286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AA22459-526C-4E9D-BFE5-FFEDAAA31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294" y="4081187"/>
            <a:ext cx="3055897" cy="2286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6DFEABF-D669-45EE-AF7C-BB2CEDB0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Model Order Reduction:</a:t>
            </a:r>
            <a:br>
              <a:rPr lang="en-US" sz="2400" dirty="0"/>
            </a:br>
            <a:r>
              <a:rPr lang="en-US" sz="2400" dirty="0"/>
              <a:t>Max Wave Elevation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C817FF-7221-469E-8E34-8AF4D05625A5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15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3AD7DA-F3AB-4EE4-87D2-23609E5D722B}"/>
              </a:ext>
            </a:extLst>
          </p:cNvPr>
          <p:cNvSpPr txBox="1"/>
          <p:nvPr/>
        </p:nvSpPr>
        <p:spPr>
          <a:xfrm>
            <a:off x="6768281" y="742664"/>
            <a:ext cx="1430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i="1" baseline="-25000" dirty="0">
                <a:latin typeface="Candara" pitchFamily="34" charset="0"/>
              </a:rPr>
              <a:t>s</a:t>
            </a:r>
            <a:r>
              <a:rPr lang="en-US" altLang="ko-KR" sz="1600" dirty="0">
                <a:latin typeface="Candara" pitchFamily="34" charset="0"/>
              </a:rPr>
              <a:t>= 12.6 (m)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i="1" dirty="0">
                <a:latin typeface="Candara" pitchFamily="34" charset="0"/>
              </a:rPr>
              <a:t>T</a:t>
            </a:r>
            <a:r>
              <a:rPr lang="en-US" altLang="ko-KR" sz="1600" i="1" baseline="-25000" dirty="0">
                <a:latin typeface="Candara" pitchFamily="34" charset="0"/>
              </a:rPr>
              <a:t>p</a:t>
            </a:r>
            <a:r>
              <a:rPr lang="en-US" altLang="ko-KR" sz="1600" dirty="0">
                <a:latin typeface="Candara" pitchFamily="34" charset="0"/>
              </a:rPr>
              <a:t>= 15.0 (s)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22CEAA-BEEE-45A1-8E2E-A42A993AA50C}"/>
              </a:ext>
            </a:extLst>
          </p:cNvPr>
          <p:cNvSpPr txBox="1"/>
          <p:nvPr/>
        </p:nvSpPr>
        <p:spPr>
          <a:xfrm>
            <a:off x="838200" y="2411848"/>
            <a:ext cx="134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North Sea</a:t>
            </a:r>
          </a:p>
          <a:p>
            <a:r>
              <a:rPr lang="en-US" altLang="ko-KR" sz="1600" dirty="0">
                <a:latin typeface="Candara" pitchFamily="34" charset="0"/>
              </a:rPr>
              <a:t>Barents Sea</a:t>
            </a:r>
          </a:p>
          <a:p>
            <a:r>
              <a:rPr lang="en-US" altLang="ko-KR" sz="1600" dirty="0">
                <a:latin typeface="Candara" pitchFamily="34" charset="0"/>
              </a:rPr>
              <a:t>Eureka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D6CE7B-B3A7-444D-B9E7-2B69B0B1441C}"/>
              </a:ext>
            </a:extLst>
          </p:cNvPr>
          <p:cNvSpPr txBox="1"/>
          <p:nvPr/>
        </p:nvSpPr>
        <p:spPr>
          <a:xfrm>
            <a:off x="838200" y="2113643"/>
            <a:ext cx="75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Sites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7458E4-8A41-4F83-9C9F-D33E69CEEFE8}"/>
              </a:ext>
            </a:extLst>
          </p:cNvPr>
          <p:cNvSpPr txBox="1"/>
          <p:nvPr/>
        </p:nvSpPr>
        <p:spPr>
          <a:xfrm>
            <a:off x="838200" y="3922543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ndara" pitchFamily="34" charset="0"/>
              </a:rPr>
              <a:t>Bretschneider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Pierson-Moskowitz </a:t>
            </a:r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JONSWAP</a:t>
            </a:r>
            <a:endParaRPr lang="ko-KR" altLang="en-US" sz="1600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98CF7D-5C83-4075-8319-C2B625318629}"/>
              </a:ext>
            </a:extLst>
          </p:cNvPr>
          <p:cNvSpPr txBox="1"/>
          <p:nvPr/>
        </p:nvSpPr>
        <p:spPr>
          <a:xfrm>
            <a:off x="838200" y="3668297"/>
            <a:ext cx="175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Wave Spectra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F28378-6756-4DC1-87F8-271B8EDAA14B}"/>
              </a:ext>
            </a:extLst>
          </p:cNvPr>
          <p:cNvSpPr txBox="1"/>
          <p:nvPr/>
        </p:nvSpPr>
        <p:spPr>
          <a:xfrm>
            <a:off x="838200" y="5536190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Wave elevation</a:t>
            </a:r>
            <a:b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Floating structure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Energy extractor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89725B-875F-49E9-B2F9-8ABE62DF5B14}"/>
              </a:ext>
            </a:extLst>
          </p:cNvPr>
          <p:cNvSpPr txBox="1"/>
          <p:nvPr/>
        </p:nvSpPr>
        <p:spPr>
          <a:xfrm>
            <a:off x="838200" y="4960984"/>
            <a:ext cx="134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Short-Term</a:t>
            </a:r>
            <a:br>
              <a:rPr lang="en-US" altLang="ko-KR" b="1" dirty="0">
                <a:latin typeface="Candara" pitchFamily="34" charset="0"/>
              </a:rPr>
            </a:br>
            <a:r>
              <a:rPr lang="en-US" altLang="ko-KR" b="1" dirty="0">
                <a:latin typeface="Candara" pitchFamily="34" charset="0"/>
              </a:rPr>
              <a:t>Interest</a:t>
            </a:r>
            <a:endParaRPr lang="ko-KR" altLang="en-US" b="1" dirty="0">
              <a:latin typeface="Candara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1487D1-C8C8-4E3C-8CAE-744245E1F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686" y="1327439"/>
            <a:ext cx="3055897" cy="228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31AC9F-8DA9-493A-A377-EF64B5201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686" y="1327439"/>
            <a:ext cx="3055897" cy="228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82019B-4208-4629-A209-059CD52D2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686" y="1327439"/>
            <a:ext cx="3055897" cy="228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0C02CB-38FE-49F5-8FA1-407F55E3B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5686" y="1327439"/>
            <a:ext cx="3055897" cy="228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872D0A-145B-430D-BD85-18FB7117F7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5686" y="1327439"/>
            <a:ext cx="3055897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AED3E1-50BF-42C6-83C8-249BD65DE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5686" y="1327439"/>
            <a:ext cx="3055897" cy="228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F032D2-CF40-45DA-B2CE-4D0C8D2592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5686" y="1327439"/>
            <a:ext cx="3055897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A752F0-4EEB-4F28-A1BF-0FA17B0951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5686" y="1327439"/>
            <a:ext cx="3055897" cy="2286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181A3AB-1ED1-46B4-A047-F5187189D8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2496" y="4081187"/>
            <a:ext cx="3055897" cy="2286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DB0BA53-361E-4FA5-8279-D95107350E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5685" y="4081187"/>
            <a:ext cx="3055897" cy="2286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01CAA6E-77B6-4E09-99DC-4488AD107B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62294" y="4081187"/>
            <a:ext cx="3055897" cy="228600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45C6E8-0B4D-4C37-8F78-A054F4507BDA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20 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715CE4A9-A744-46C0-AEEB-95EE2B19DE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52496" y="4081187"/>
            <a:ext cx="3055897" cy="2286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6EDF4C6-D9A2-45FE-8437-D35EFEF336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5685" y="4081187"/>
            <a:ext cx="3055897" cy="22860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B258619D-E619-4884-8D94-FD8BDFA856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62294" y="4081187"/>
            <a:ext cx="3055897" cy="2286000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C1FBC0-A15F-4FCA-9118-87DC17518953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25 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7389392-1E66-4CB2-8FFD-04F4362461CF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30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EF20767D-CD29-4CF0-AFDF-4246722A32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52496" y="4081187"/>
            <a:ext cx="3055897" cy="228600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53B4C5A-FE98-4273-96D1-4316C423D0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55685" y="4081187"/>
            <a:ext cx="3055897" cy="22860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3F869D6C-6800-41DF-B4DE-7587F6DC75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62294" y="4081187"/>
            <a:ext cx="3055897" cy="2286000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833648DD-38C4-4AE0-A090-5C5B7E4600F0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35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EF79226-0FB0-4BEE-97F4-5457EE93A09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52496" y="4081187"/>
            <a:ext cx="3055897" cy="2286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8306EE6-7DFA-4A33-9795-640D17AC63B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5685" y="4081187"/>
            <a:ext cx="3055897" cy="22860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F172E5C-BE40-4DA3-AE97-FA2D36CCA35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62294" y="4081187"/>
            <a:ext cx="3055897" cy="228600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E34D5DE-0E90-4229-88FA-B6BB0788DFD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52496" y="4081187"/>
            <a:ext cx="3055897" cy="22860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64E7F89-ACAB-461E-9F27-9C37A77DB78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55685" y="4081187"/>
            <a:ext cx="3055897" cy="22860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FF126932-8ED3-44B8-8A76-E35277262A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62294" y="4081187"/>
            <a:ext cx="3055897" cy="2286000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D9E6E156-2129-4509-98C8-EA2FF8BDDBCF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40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895C900-779F-439F-93A7-2749A976A2C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52496" y="4081187"/>
            <a:ext cx="3055897" cy="22860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263D87B5-6D95-4B36-81BB-03362DA6E53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55685" y="4081187"/>
            <a:ext cx="3055897" cy="22860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5AE01A9-5233-4358-929E-12E39CF14CE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962294" y="4081187"/>
            <a:ext cx="3055897" cy="228600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EFF8EE-CBC6-4C2B-82E3-276804FE41DF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45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41EA93-FB28-4A3B-95A1-F56C97369DB2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50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CDC1CE3B-E048-48A2-9CF4-074CDDE6D67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52496" y="4081187"/>
            <a:ext cx="3055897" cy="228600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5CCC8B2-7782-4AA0-9BF8-9F82AAB58EF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55685" y="4081187"/>
            <a:ext cx="3055897" cy="22860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D9B9EDF-73C6-46AE-88F8-893B81BA99A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962294" y="4081187"/>
            <a:ext cx="305589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6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3" grpId="0" animBg="1"/>
      <p:bldP spid="74" grpId="0" animBg="1"/>
      <p:bldP spid="78" grpId="0" animBg="1"/>
      <p:bldP spid="86" grpId="0" animBg="1"/>
      <p:bldP spid="90" grpId="0" animBg="1"/>
      <p:bldP spid="9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mmary_surrogate_NorthSea_wave">
            <a:hlinkClick r:id="" action="ppaction://media"/>
            <a:extLst>
              <a:ext uri="{FF2B5EF4-FFF2-40B4-BE49-F238E27FC236}">
                <a16:creationId xmlns:a16="http://schemas.microsoft.com/office/drawing/2014/main" id="{396BB0DD-8962-4EFB-B7F2-341BB22A8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5156" y="401688"/>
            <a:ext cx="8737813" cy="304799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82C87E0-12F4-4DA1-B9E9-C816DB3B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Dimension Reduction:</a:t>
            </a:r>
            <a:br>
              <a:rPr lang="en-US" sz="2400" dirty="0"/>
            </a:br>
            <a:r>
              <a:rPr lang="en-US" sz="2400" dirty="0"/>
              <a:t>Max Wave Elevation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1E29D5-ED86-4E24-928C-E81F0C1D8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993" y="3768459"/>
            <a:ext cx="9564976" cy="2598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2CEAA-BEEE-45A1-8E2E-A42A993AA50C}"/>
              </a:ext>
            </a:extLst>
          </p:cNvPr>
          <p:cNvSpPr txBox="1"/>
          <p:nvPr/>
        </p:nvSpPr>
        <p:spPr>
          <a:xfrm>
            <a:off x="838200" y="2411848"/>
            <a:ext cx="134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North Sea</a:t>
            </a:r>
          </a:p>
          <a:p>
            <a:r>
              <a:rPr lang="en-US" altLang="ko-KR" sz="1600" dirty="0">
                <a:latin typeface="Candara" pitchFamily="34" charset="0"/>
              </a:rPr>
              <a:t>Barents Sea</a:t>
            </a:r>
          </a:p>
          <a:p>
            <a:r>
              <a:rPr lang="en-US" altLang="ko-KR" sz="1600" dirty="0">
                <a:latin typeface="Candara" pitchFamily="34" charset="0"/>
              </a:rPr>
              <a:t>Eureka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6CE7B-B3A7-444D-B9E7-2B69B0B1441C}"/>
              </a:ext>
            </a:extLst>
          </p:cNvPr>
          <p:cNvSpPr txBox="1"/>
          <p:nvPr/>
        </p:nvSpPr>
        <p:spPr>
          <a:xfrm>
            <a:off x="838200" y="2113643"/>
            <a:ext cx="75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Sites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458E4-8A41-4F83-9C9F-D33E69CEEFE8}"/>
              </a:ext>
            </a:extLst>
          </p:cNvPr>
          <p:cNvSpPr txBox="1"/>
          <p:nvPr/>
        </p:nvSpPr>
        <p:spPr>
          <a:xfrm>
            <a:off x="838200" y="3922543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ndara" pitchFamily="34" charset="0"/>
              </a:rPr>
              <a:t>Bretschneider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Pierson-Moskowitz </a:t>
            </a:r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JONSWAP</a:t>
            </a:r>
            <a:endParaRPr lang="ko-KR" altLang="en-US" sz="1600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8CF7D-5C83-4075-8319-C2B625318629}"/>
              </a:ext>
            </a:extLst>
          </p:cNvPr>
          <p:cNvSpPr txBox="1"/>
          <p:nvPr/>
        </p:nvSpPr>
        <p:spPr>
          <a:xfrm>
            <a:off x="838200" y="3668297"/>
            <a:ext cx="175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Wave Spectra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F28378-6756-4DC1-87F8-271B8EDAA14B}"/>
              </a:ext>
            </a:extLst>
          </p:cNvPr>
          <p:cNvSpPr txBox="1"/>
          <p:nvPr/>
        </p:nvSpPr>
        <p:spPr>
          <a:xfrm>
            <a:off x="838200" y="5536190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Wave elevation</a:t>
            </a:r>
            <a:b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Floating structure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Energy extractor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9725B-875F-49E9-B2F9-8ABE62DF5B14}"/>
              </a:ext>
            </a:extLst>
          </p:cNvPr>
          <p:cNvSpPr txBox="1"/>
          <p:nvPr/>
        </p:nvSpPr>
        <p:spPr>
          <a:xfrm>
            <a:off x="838200" y="4960984"/>
            <a:ext cx="134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Short-Term</a:t>
            </a:r>
            <a:br>
              <a:rPr lang="en-US" altLang="ko-KR" b="1" dirty="0">
                <a:latin typeface="Candara" pitchFamily="34" charset="0"/>
              </a:rPr>
            </a:br>
            <a:r>
              <a:rPr lang="en-US" altLang="ko-KR" b="1" dirty="0">
                <a:latin typeface="Candara" pitchFamily="34" charset="0"/>
              </a:rPr>
              <a:t>Interest</a:t>
            </a:r>
            <a:endParaRPr lang="ko-KR" altLang="en-US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5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9C85-CF49-46CD-9534-FA24EB561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876" y="609841"/>
            <a:ext cx="9769748" cy="1920240"/>
          </a:xfrm>
        </p:spPr>
        <p:txBody>
          <a:bodyPr>
            <a:noAutofit/>
          </a:bodyPr>
          <a:lstStyle/>
          <a:p>
            <a:pPr algn="l">
              <a:tabLst>
                <a:tab pos="4057650" algn="l"/>
              </a:tabLst>
            </a:pPr>
            <a:r>
              <a:rPr lang="en-US" sz="4000" b="1" dirty="0"/>
              <a:t>Uncertainty Quantification in the </a:t>
            </a:r>
            <a:br>
              <a:rPr lang="en-US" sz="4000" b="1" dirty="0"/>
            </a:br>
            <a:r>
              <a:rPr lang="en-US" sz="4000" b="1" dirty="0"/>
              <a:t>Dynamic Analysis of Offshore Structures</a:t>
            </a:r>
            <a:endParaRPr lang="en-US" sz="4000" b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06476-74C8-4C17-AD58-982AD4F69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032760"/>
            <a:ext cx="9144000" cy="307848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3200" dirty="0"/>
              <a:t>HyeongUk Lim</a:t>
            </a:r>
          </a:p>
          <a:p>
            <a:endParaRPr lang="en-US" b="1" dirty="0"/>
          </a:p>
          <a:p>
            <a:r>
              <a:rPr lang="en-US" dirty="0"/>
              <a:t>11/21/2019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8971F"/>
                </a:solidFill>
              </a:rPr>
              <a:t>Mechanics, Uncertainty, and Simulation in Engineering</a:t>
            </a:r>
          </a:p>
          <a:p>
            <a:r>
              <a:rPr lang="en-US" b="1" dirty="0">
                <a:solidFill>
                  <a:srgbClr val="BF5700"/>
                </a:solidFill>
              </a:rPr>
              <a:t>The University of Texas at Austin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0BFE75-6A19-46CB-9ACF-F73A7374CC61}"/>
              </a:ext>
            </a:extLst>
          </p:cNvPr>
          <p:cNvSpPr/>
          <p:nvPr/>
        </p:nvSpPr>
        <p:spPr>
          <a:xfrm>
            <a:off x="0" y="0"/>
            <a:ext cx="12192000" cy="125006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9605F9-C44C-4956-B7D2-C93A7104C838}"/>
              </a:ext>
            </a:extLst>
          </p:cNvPr>
          <p:cNvSpPr/>
          <p:nvPr/>
        </p:nvSpPr>
        <p:spPr>
          <a:xfrm>
            <a:off x="0" y="1859907"/>
            <a:ext cx="12192000" cy="501625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8535A-E271-4046-9FF8-0C9388E33698}"/>
              </a:ext>
            </a:extLst>
          </p:cNvPr>
          <p:cNvSpPr/>
          <p:nvPr/>
        </p:nvSpPr>
        <p:spPr>
          <a:xfrm>
            <a:off x="3947160" y="1250066"/>
            <a:ext cx="8244840" cy="60984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2A9F74-DE3D-46B3-8760-B8CAE875E4B3}"/>
              </a:ext>
            </a:extLst>
          </p:cNvPr>
          <p:cNvSpPr/>
          <p:nvPr/>
        </p:nvSpPr>
        <p:spPr>
          <a:xfrm>
            <a:off x="0" y="1250066"/>
            <a:ext cx="1184876" cy="60984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55D7A5-2B99-493E-A4D4-E63FF9DDC109}"/>
              </a:ext>
            </a:extLst>
          </p:cNvPr>
          <p:cNvGrpSpPr/>
          <p:nvPr/>
        </p:nvGrpSpPr>
        <p:grpSpPr>
          <a:xfrm>
            <a:off x="3736660" y="2469748"/>
            <a:ext cx="4145314" cy="3969341"/>
            <a:chOff x="3401380" y="2338084"/>
            <a:chExt cx="4145314" cy="396934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0FAD920-2FD5-4DC5-AF98-37931C44B310}"/>
                </a:ext>
              </a:extLst>
            </p:cNvPr>
            <p:cNvCxnSpPr/>
            <p:nvPr/>
          </p:nvCxnSpPr>
          <p:spPr>
            <a:xfrm>
              <a:off x="4190035" y="5694744"/>
              <a:ext cx="3356659" cy="0"/>
            </a:xfrm>
            <a:prstGeom prst="line">
              <a:avLst/>
            </a:prstGeom>
            <a:ln w="6350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517C00C-245B-49F5-AE59-6756E320409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11705" y="4016414"/>
              <a:ext cx="3356659" cy="0"/>
            </a:xfrm>
            <a:prstGeom prst="line">
              <a:avLst/>
            </a:prstGeom>
            <a:ln w="6350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B40427-4384-43CA-A6FF-3593C564DFB0}"/>
                </a:ext>
              </a:extLst>
            </p:cNvPr>
            <p:cNvSpPr txBox="1"/>
            <p:nvPr/>
          </p:nvSpPr>
          <p:spPr>
            <a:xfrm rot="16200000">
              <a:off x="3078856" y="3615495"/>
              <a:ext cx="12298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Count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099BC1-D4B4-487C-BF49-5B2CD19473B4}"/>
                </a:ext>
              </a:extLst>
            </p:cNvPr>
            <p:cNvSpPr txBox="1"/>
            <p:nvPr/>
          </p:nvSpPr>
          <p:spPr>
            <a:xfrm>
              <a:off x="4916009" y="5722650"/>
              <a:ext cx="16898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Quantity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23BEB49-0D96-4B26-A7E3-707CA03D9538}"/>
                </a:ext>
              </a:extLst>
            </p:cNvPr>
            <p:cNvGrpSpPr/>
            <p:nvPr/>
          </p:nvGrpSpPr>
          <p:grpSpPr>
            <a:xfrm>
              <a:off x="4730077" y="2599765"/>
              <a:ext cx="2513274" cy="3058478"/>
              <a:chOff x="4730077" y="2599765"/>
              <a:chExt cx="2513274" cy="3058478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15B2C67-14AE-4E38-A813-0D37FEA99D24}"/>
                  </a:ext>
                </a:extLst>
              </p:cNvPr>
              <p:cNvSpPr/>
              <p:nvPr/>
            </p:nvSpPr>
            <p:spPr>
              <a:xfrm>
                <a:off x="4730077" y="4975412"/>
                <a:ext cx="329604" cy="682831"/>
              </a:xfrm>
              <a:prstGeom prst="rect">
                <a:avLst/>
              </a:prstGeom>
              <a:solidFill>
                <a:srgbClr val="F897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DA77B25-6448-4000-A85C-F409176C621E}"/>
                  </a:ext>
                </a:extLst>
              </p:cNvPr>
              <p:cNvSpPr/>
              <p:nvPr/>
            </p:nvSpPr>
            <p:spPr>
              <a:xfrm>
                <a:off x="5094022" y="4410635"/>
                <a:ext cx="329604" cy="1247608"/>
              </a:xfrm>
              <a:prstGeom prst="rect">
                <a:avLst/>
              </a:prstGeom>
              <a:solidFill>
                <a:srgbClr val="F897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AE517BA-F41A-4C9F-A02E-468C7773F876}"/>
                  </a:ext>
                </a:extLst>
              </p:cNvPr>
              <p:cNvSpPr/>
              <p:nvPr/>
            </p:nvSpPr>
            <p:spPr>
              <a:xfrm>
                <a:off x="5457967" y="2880317"/>
                <a:ext cx="329604" cy="2777926"/>
              </a:xfrm>
              <a:prstGeom prst="rect">
                <a:avLst/>
              </a:prstGeom>
              <a:solidFill>
                <a:srgbClr val="F897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EB9058D-96A4-4C58-9CFA-7ED7EAF00455}"/>
                  </a:ext>
                </a:extLst>
              </p:cNvPr>
              <p:cNvSpPr/>
              <p:nvPr/>
            </p:nvSpPr>
            <p:spPr>
              <a:xfrm>
                <a:off x="5821912" y="2599765"/>
                <a:ext cx="329604" cy="3058478"/>
              </a:xfrm>
              <a:prstGeom prst="rect">
                <a:avLst/>
              </a:prstGeom>
              <a:solidFill>
                <a:srgbClr val="F897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533A0FC-D0BB-40C1-AC80-6029BA3B878B}"/>
                  </a:ext>
                </a:extLst>
              </p:cNvPr>
              <p:cNvSpPr/>
              <p:nvPr/>
            </p:nvSpPr>
            <p:spPr>
              <a:xfrm>
                <a:off x="6185857" y="3801035"/>
                <a:ext cx="329604" cy="1857208"/>
              </a:xfrm>
              <a:prstGeom prst="rect">
                <a:avLst/>
              </a:prstGeom>
              <a:solidFill>
                <a:srgbClr val="F897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47537C5-0339-44A2-8A7E-BF26C946763C}"/>
                  </a:ext>
                </a:extLst>
              </p:cNvPr>
              <p:cNvSpPr/>
              <p:nvPr/>
            </p:nvSpPr>
            <p:spPr>
              <a:xfrm>
                <a:off x="6549802" y="4616824"/>
                <a:ext cx="329604" cy="1041419"/>
              </a:xfrm>
              <a:prstGeom prst="rect">
                <a:avLst/>
              </a:prstGeom>
              <a:solidFill>
                <a:srgbClr val="F897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603E07A-3790-48ED-A9AF-3AFCD059D9B4}"/>
                  </a:ext>
                </a:extLst>
              </p:cNvPr>
              <p:cNvSpPr/>
              <p:nvPr/>
            </p:nvSpPr>
            <p:spPr>
              <a:xfrm>
                <a:off x="6913747" y="5423648"/>
                <a:ext cx="329604" cy="234595"/>
              </a:xfrm>
              <a:prstGeom prst="rect">
                <a:avLst/>
              </a:prstGeom>
              <a:solidFill>
                <a:srgbClr val="F897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249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D39127-5200-426D-8E96-8EE1FF00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62" y="194886"/>
            <a:ext cx="4515001" cy="3377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34F314-2D59-478C-8D9C-36EBF88D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462" y="3365146"/>
            <a:ext cx="4515001" cy="3377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CEA9A8-11E5-4245-A546-4640F33DD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893" y="3118739"/>
            <a:ext cx="4498848" cy="3374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806883-C4DE-4115-934C-A4548C232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777" y="1494509"/>
            <a:ext cx="2188022" cy="1636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9DF261-425F-405F-AC1C-4C375815B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441" y="1484075"/>
            <a:ext cx="2188022" cy="1636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311CFD-0A13-495F-8E99-AB3EA6900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777" y="1494509"/>
            <a:ext cx="2188022" cy="16367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06AB31-E540-40D5-9DDC-1BB2321AE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0441" y="1484075"/>
            <a:ext cx="2188022" cy="1636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70762C-8C67-425B-9AC1-C3FFFA35A8E1}"/>
              </a:ext>
            </a:extLst>
          </p:cNvPr>
          <p:cNvSpPr txBox="1"/>
          <p:nvPr/>
        </p:nvSpPr>
        <p:spPr>
          <a:xfrm>
            <a:off x="11466858" y="80765"/>
            <a:ext cx="398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i="1" baseline="-25000" dirty="0">
                <a:latin typeface="Candara" pitchFamily="34" charset="0"/>
              </a:rPr>
              <a:t>s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C6DDD-449C-4D5E-9B5A-0F20448FEDEA}"/>
              </a:ext>
            </a:extLst>
          </p:cNvPr>
          <p:cNvSpPr txBox="1"/>
          <p:nvPr/>
        </p:nvSpPr>
        <p:spPr>
          <a:xfrm>
            <a:off x="11466858" y="3233832"/>
            <a:ext cx="398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ndara" pitchFamily="34" charset="0"/>
              </a:rPr>
              <a:t>T</a:t>
            </a:r>
            <a:r>
              <a:rPr lang="en-US" altLang="ko-KR" sz="1600" i="1" baseline="-25000" dirty="0">
                <a:latin typeface="Candara" pitchFamily="34" charset="0"/>
              </a:rPr>
              <a:t>p</a:t>
            </a:r>
            <a:endParaRPr lang="ko-KR" altLang="en-US" sz="1600" dirty="0">
              <a:latin typeface="Candara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F5971CD-6728-4ED4-A4C6-F8B2B5F60124}"/>
              </a:ext>
            </a:extLst>
          </p:cNvPr>
          <p:cNvCxnSpPr>
            <a:cxnSpLocks/>
          </p:cNvCxnSpPr>
          <p:nvPr/>
        </p:nvCxnSpPr>
        <p:spPr>
          <a:xfrm>
            <a:off x="4186744" y="1530096"/>
            <a:ext cx="0" cy="14203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2B767B-5D45-44DF-A1CC-64F29F579EDF}"/>
              </a:ext>
            </a:extLst>
          </p:cNvPr>
          <p:cNvCxnSpPr>
            <a:cxnSpLocks/>
          </p:cNvCxnSpPr>
          <p:nvPr/>
        </p:nvCxnSpPr>
        <p:spPr>
          <a:xfrm>
            <a:off x="5832664" y="1530096"/>
            <a:ext cx="0" cy="14203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4640781-8245-48BD-B703-6F4F6CEC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Extreme Response</a:t>
            </a:r>
            <a:br>
              <a:rPr lang="en-US" sz="2400" dirty="0"/>
            </a:br>
            <a:r>
              <a:rPr lang="en-US" sz="2400" dirty="0"/>
              <a:t>of SDOF System</a:t>
            </a:r>
          </a:p>
        </p:txBody>
      </p:sp>
      <p:sp>
        <p:nvSpPr>
          <p:cNvPr id="16" name="부제목 5">
            <a:extLst>
              <a:ext uri="{FF2B5EF4-FFF2-40B4-BE49-F238E27FC236}">
                <a16:creationId xmlns:a16="http://schemas.microsoft.com/office/drawing/2014/main" id="{D9A7F040-E6D4-4F08-8669-4B7EA1EB3142}"/>
              </a:ext>
            </a:extLst>
          </p:cNvPr>
          <p:cNvSpPr txBox="1">
            <a:spLocks/>
          </p:cNvSpPr>
          <p:nvPr/>
        </p:nvSpPr>
        <p:spPr>
          <a:xfrm>
            <a:off x="3592398" y="234733"/>
            <a:ext cx="3779064" cy="5591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100" i="1" dirty="0">
                <a:latin typeface="+mn-lt"/>
              </a:rPr>
              <a:t>m</a:t>
            </a:r>
            <a:r>
              <a:rPr lang="en-US" sz="1100" dirty="0">
                <a:latin typeface="+mn-lt"/>
              </a:rPr>
              <a:t> = 70.36 (kg); </a:t>
            </a:r>
            <a:r>
              <a:rPr lang="en-US" sz="1100" i="1" dirty="0">
                <a:latin typeface="+mn-lt"/>
              </a:rPr>
              <a:t>k</a:t>
            </a:r>
            <a:r>
              <a:rPr lang="en-US" sz="1100" dirty="0">
                <a:latin typeface="+mn-lt"/>
              </a:rPr>
              <a:t> = 10 (N/m);</a:t>
            </a:r>
          </a:p>
          <a:p>
            <a:pPr algn="l">
              <a:lnSpc>
                <a:spcPct val="100000"/>
              </a:lnSpc>
            </a:pPr>
            <a:r>
              <a:rPr lang="en-US" sz="1100" i="1" dirty="0">
                <a:latin typeface="+mn-lt"/>
              </a:rPr>
              <a:t>c</a:t>
            </a:r>
            <a:r>
              <a:rPr lang="en-US" sz="1100" dirty="0">
                <a:latin typeface="+mn-lt"/>
              </a:rPr>
              <a:t> = 2 x 0.01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dirty="0">
                <a:latin typeface="+mn-lt"/>
              </a:rPr>
              <a:t>x sqrt(k x m); </a:t>
            </a:r>
            <a:r>
              <a:rPr lang="en-US" altLang="ko-KR" sz="1100" i="1" dirty="0">
                <a:latin typeface="+mn-lt"/>
              </a:rPr>
              <a:t>w</a:t>
            </a:r>
            <a:r>
              <a:rPr lang="en-US" altLang="ko-KR" sz="1100" i="1" baseline="-25000" dirty="0">
                <a:latin typeface="+mn-lt"/>
              </a:rPr>
              <a:t>n</a:t>
            </a:r>
            <a:r>
              <a:rPr lang="en-US" altLang="ko-KR" sz="1100" dirty="0">
                <a:latin typeface="+mn-lt"/>
              </a:rPr>
              <a:t>=</a:t>
            </a:r>
            <a:r>
              <a:rPr lang="en-US" sz="1100" dirty="0">
                <a:latin typeface="+mn-lt"/>
              </a:rPr>
              <a:t> 0.38 rad/s = 0.06 Hz= 16.7 (sec)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4E50E5-C16C-4F10-ADED-0FCB39104500}"/>
              </a:ext>
            </a:extLst>
          </p:cNvPr>
          <p:cNvSpPr txBox="1"/>
          <p:nvPr/>
        </p:nvSpPr>
        <p:spPr>
          <a:xfrm>
            <a:off x="9069046" y="3967420"/>
            <a:ext cx="154447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Larger z values occur for </a:t>
            </a:r>
            <a:r>
              <a:rPr lang="en-US" altLang="ko-KR" b="1" dirty="0"/>
              <a:t>T</a:t>
            </a:r>
            <a:r>
              <a:rPr lang="en-US" altLang="ko-KR" b="1" baseline="-25000" dirty="0"/>
              <a:t>p</a:t>
            </a:r>
            <a:r>
              <a:rPr lang="ko-KR" altLang="en-US" dirty="0"/>
              <a:t> </a:t>
            </a:r>
            <a:r>
              <a:rPr lang="en-US" altLang="ko-KR" dirty="0"/>
              <a:t>ranges around the natural period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EAAA7-5660-4C33-8403-9093718B0BEC}"/>
              </a:ext>
            </a:extLst>
          </p:cNvPr>
          <p:cNvSpPr txBox="1"/>
          <p:nvPr/>
        </p:nvSpPr>
        <p:spPr>
          <a:xfrm>
            <a:off x="9069046" y="725711"/>
            <a:ext cx="15202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Higher </a:t>
            </a:r>
            <a:r>
              <a:rPr lang="en-US" sz="1200" b="1" dirty="0"/>
              <a:t>H</a:t>
            </a:r>
            <a:r>
              <a:rPr lang="en-US" sz="1200" b="1" baseline="-25000" dirty="0"/>
              <a:t>s</a:t>
            </a:r>
            <a:r>
              <a:rPr lang="en-US" sz="1200" dirty="0"/>
              <a:t> doesn’t necessarily produce higher z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A746B58-B5CC-4EAF-9C2C-736AE1BC8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7893" y="3118739"/>
            <a:ext cx="4498848" cy="33741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6D95DD-9012-490E-B071-81FE6D823834}"/>
              </a:ext>
            </a:extLst>
          </p:cNvPr>
          <p:cNvSpPr txBox="1"/>
          <p:nvPr/>
        </p:nvSpPr>
        <p:spPr>
          <a:xfrm>
            <a:off x="5279039" y="3726716"/>
            <a:ext cx="121351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  <a:latin typeface="Candara" pitchFamily="34" charset="0"/>
              </a:rPr>
              <a:t>Red circles</a:t>
            </a:r>
            <a:r>
              <a:rPr lang="en-US" altLang="ko-KR" sz="1600" i="1" dirty="0">
                <a:latin typeface="Candara" pitchFamily="34" charset="0"/>
              </a:rPr>
              <a:t>:</a:t>
            </a:r>
            <a:br>
              <a:rPr lang="en-US" altLang="ko-KR" sz="1600" i="1" dirty="0">
                <a:latin typeface="Candara" pitchFamily="34" charset="0"/>
              </a:rPr>
            </a:br>
            <a:r>
              <a:rPr lang="en-US" altLang="ko-KR" sz="1600" i="1" dirty="0">
                <a:latin typeface="Candara" pitchFamily="34" charset="0"/>
              </a:rPr>
              <a:t>P</a:t>
            </a:r>
            <a:r>
              <a:rPr lang="en-US" altLang="ko-KR" sz="1600" dirty="0">
                <a:latin typeface="Candara" pitchFamily="34" charset="0"/>
              </a:rPr>
              <a:t>[</a:t>
            </a:r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i="1" baseline="-25000" dirty="0">
                <a:latin typeface="Candara" pitchFamily="34" charset="0"/>
              </a:rPr>
              <a:t>s</a:t>
            </a:r>
            <a:r>
              <a:rPr lang="en-US" altLang="ko-KR" sz="1600" dirty="0">
                <a:latin typeface="Candara" pitchFamily="34" charset="0"/>
              </a:rPr>
              <a:t>&gt;</a:t>
            </a:r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dirty="0">
                <a:latin typeface="Candara" pitchFamily="34" charset="0"/>
              </a:rPr>
              <a:t>]&gt;10</a:t>
            </a:r>
            <a:r>
              <a:rPr lang="en-US" altLang="ko-KR" sz="1600" baseline="30000" dirty="0">
                <a:latin typeface="Candara" pitchFamily="34" charset="0"/>
              </a:rPr>
              <a:t>-4</a:t>
            </a:r>
            <a:endParaRPr lang="ko-KR" altLang="en-US" sz="1600" baseline="30000" dirty="0">
              <a:latin typeface="Candara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2C723C-DD19-403A-8FA5-92BD1EA7560F}"/>
              </a:ext>
            </a:extLst>
          </p:cNvPr>
          <p:cNvSpPr txBox="1"/>
          <p:nvPr/>
        </p:nvSpPr>
        <p:spPr>
          <a:xfrm>
            <a:off x="3735297" y="1033128"/>
            <a:ext cx="3000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i="1" baseline="-25000" dirty="0">
                <a:latin typeface="Candara" pitchFamily="34" charset="0"/>
              </a:rPr>
              <a:t>s</a:t>
            </a:r>
            <a:r>
              <a:rPr lang="en-US" altLang="ko-KR" sz="1600" dirty="0">
                <a:latin typeface="Candara" pitchFamily="34" charset="0"/>
              </a:rPr>
              <a:t>= 12.6 (m)                </a:t>
            </a:r>
            <a:r>
              <a:rPr lang="en-US" altLang="ko-KR" sz="1600" i="1" dirty="0">
                <a:latin typeface="Candara" pitchFamily="34" charset="0"/>
              </a:rPr>
              <a:t>T</a:t>
            </a:r>
            <a:r>
              <a:rPr lang="en-US" altLang="ko-KR" sz="1600" i="1" baseline="-25000" dirty="0">
                <a:latin typeface="Candara" pitchFamily="34" charset="0"/>
              </a:rPr>
              <a:t>p</a:t>
            </a:r>
            <a:r>
              <a:rPr lang="en-US" altLang="ko-KR" sz="1600" dirty="0">
                <a:latin typeface="Candara" pitchFamily="34" charset="0"/>
              </a:rPr>
              <a:t>= 15.0 (s)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22CEAA-BEEE-45A1-8E2E-A42A993AA50C}"/>
              </a:ext>
            </a:extLst>
          </p:cNvPr>
          <p:cNvSpPr txBox="1"/>
          <p:nvPr/>
        </p:nvSpPr>
        <p:spPr>
          <a:xfrm>
            <a:off x="838200" y="2411848"/>
            <a:ext cx="134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North Sea</a:t>
            </a:r>
          </a:p>
          <a:p>
            <a:r>
              <a:rPr lang="en-US" altLang="ko-KR" sz="1600" dirty="0">
                <a:latin typeface="Candara" pitchFamily="34" charset="0"/>
              </a:rPr>
              <a:t>Barents Sea</a:t>
            </a:r>
          </a:p>
          <a:p>
            <a:r>
              <a:rPr lang="en-US" altLang="ko-KR" sz="1600" dirty="0">
                <a:latin typeface="Candara" pitchFamily="34" charset="0"/>
              </a:rPr>
              <a:t>Eureka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D6CE7B-B3A7-444D-B9E7-2B69B0B1441C}"/>
              </a:ext>
            </a:extLst>
          </p:cNvPr>
          <p:cNvSpPr txBox="1"/>
          <p:nvPr/>
        </p:nvSpPr>
        <p:spPr>
          <a:xfrm>
            <a:off x="838200" y="2113643"/>
            <a:ext cx="75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Sites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458E4-8A41-4F83-9C9F-D33E69CEEFE8}"/>
              </a:ext>
            </a:extLst>
          </p:cNvPr>
          <p:cNvSpPr txBox="1"/>
          <p:nvPr/>
        </p:nvSpPr>
        <p:spPr>
          <a:xfrm>
            <a:off x="838200" y="3922543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ndara" pitchFamily="34" charset="0"/>
              </a:rPr>
              <a:t>Bretschneider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Pierson-Moskowitz </a:t>
            </a:r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JONSWAP</a:t>
            </a:r>
            <a:endParaRPr lang="ko-KR" altLang="en-US" sz="1600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8CF7D-5C83-4075-8319-C2B625318629}"/>
              </a:ext>
            </a:extLst>
          </p:cNvPr>
          <p:cNvSpPr txBox="1"/>
          <p:nvPr/>
        </p:nvSpPr>
        <p:spPr>
          <a:xfrm>
            <a:off x="838200" y="3668297"/>
            <a:ext cx="175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Wave Spectra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F28378-6756-4DC1-87F8-271B8EDAA14B}"/>
              </a:ext>
            </a:extLst>
          </p:cNvPr>
          <p:cNvSpPr txBox="1"/>
          <p:nvPr/>
        </p:nvSpPr>
        <p:spPr>
          <a:xfrm>
            <a:off x="838200" y="5536190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ndara" pitchFamily="34" charset="0"/>
              </a:rPr>
              <a:t>Wave elevation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Floating structure</a:t>
            </a:r>
            <a:b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Energy extractor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89725B-875F-49E9-B2F9-8ABE62DF5B14}"/>
              </a:ext>
            </a:extLst>
          </p:cNvPr>
          <p:cNvSpPr txBox="1"/>
          <p:nvPr/>
        </p:nvSpPr>
        <p:spPr>
          <a:xfrm>
            <a:off x="838200" y="4960984"/>
            <a:ext cx="134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Short-Term</a:t>
            </a:r>
            <a:br>
              <a:rPr lang="en-US" altLang="ko-KR" b="1" dirty="0">
                <a:latin typeface="Candara" pitchFamily="34" charset="0"/>
              </a:rPr>
            </a:br>
            <a:r>
              <a:rPr lang="en-US" altLang="ko-KR" b="1" dirty="0">
                <a:latin typeface="Candara" pitchFamily="34" charset="0"/>
              </a:rPr>
              <a:t>Interest</a:t>
            </a:r>
            <a:endParaRPr lang="ko-KR" altLang="en-US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2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 animBg="1"/>
      <p:bldP spid="18" grpId="0" animBg="1"/>
      <p:bldP spid="26" grpId="0" animBg="1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F1D614-851B-4BD3-993F-0CE27E044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96" y="4081187"/>
            <a:ext cx="3045336" cy="228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DC85EB-9D0C-4F98-9EE4-43B2C041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687" y="4081187"/>
            <a:ext cx="3045336" cy="228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0AA96C-7E8F-4C57-908D-C9269326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294" y="4081187"/>
            <a:ext cx="3045336" cy="228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9065E5-979A-4387-9758-E928ECC0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686" y="1327439"/>
            <a:ext cx="3039546" cy="2286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2AAEE31-651A-4403-A2A7-C5D48D3D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Model Order Reduction:</a:t>
            </a:r>
            <a:br>
              <a:rPr lang="en-US" sz="2400" dirty="0"/>
            </a:br>
            <a:r>
              <a:rPr lang="en-US" sz="2400" dirty="0"/>
              <a:t>Extreme Response </a:t>
            </a:r>
            <a:br>
              <a:rPr lang="en-US" sz="2400" dirty="0"/>
            </a:br>
            <a:r>
              <a:rPr lang="en-US" sz="2400" dirty="0"/>
              <a:t>of SDOF System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759264-A1AB-4E50-B6F0-87D27DDB5588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10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EB14E9-0D47-460B-90B3-6732A2BEE213}"/>
              </a:ext>
            </a:extLst>
          </p:cNvPr>
          <p:cNvSpPr txBox="1"/>
          <p:nvPr/>
        </p:nvSpPr>
        <p:spPr>
          <a:xfrm>
            <a:off x="6768281" y="742664"/>
            <a:ext cx="1430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Candara" pitchFamily="34" charset="0"/>
              </a:rPr>
              <a:t>H</a:t>
            </a:r>
            <a:r>
              <a:rPr lang="en-US" altLang="ko-KR" sz="1600" i="1" baseline="-25000" dirty="0">
                <a:latin typeface="Candara" pitchFamily="34" charset="0"/>
              </a:rPr>
              <a:t>s</a:t>
            </a:r>
            <a:r>
              <a:rPr lang="en-US" altLang="ko-KR" sz="1600" dirty="0">
                <a:latin typeface="Candara" pitchFamily="34" charset="0"/>
              </a:rPr>
              <a:t>= 12.6 (m)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i="1" dirty="0">
                <a:latin typeface="Candara" pitchFamily="34" charset="0"/>
              </a:rPr>
              <a:t>T</a:t>
            </a:r>
            <a:r>
              <a:rPr lang="en-US" altLang="ko-KR" sz="1600" i="1" baseline="-25000" dirty="0">
                <a:latin typeface="Candara" pitchFamily="34" charset="0"/>
              </a:rPr>
              <a:t>p</a:t>
            </a:r>
            <a:r>
              <a:rPr lang="en-US" altLang="ko-KR" sz="1600" dirty="0">
                <a:latin typeface="Candara" pitchFamily="34" charset="0"/>
              </a:rPr>
              <a:t>= 15.0 (s)</a:t>
            </a:r>
            <a:endParaRPr lang="ko-KR" altLang="en-US" sz="1600" dirty="0">
              <a:latin typeface="Candara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FB0513D-81C7-48F1-B627-2C685ADAF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496" y="4081187"/>
            <a:ext cx="3045336" cy="2286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8FF492-F015-422F-93DA-74F4850F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687" y="4081187"/>
            <a:ext cx="3045336" cy="2286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FF9AA0-3719-41E1-8A2C-F33399374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2294" y="4081187"/>
            <a:ext cx="3045336" cy="2286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F7E990-C93A-4F12-B819-7F540940B4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5686" y="1327439"/>
            <a:ext cx="3045336" cy="2286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5D2BBB-FC93-4194-B3AC-0489554E13B4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15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8FC0CFE-033C-42B8-8187-9C1BB205F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5686" y="1327439"/>
            <a:ext cx="3045336" cy="2286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07B4DD-CEEB-4856-8A7F-EBAF621A8D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2496" y="4081187"/>
            <a:ext cx="3045336" cy="2286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B9B66D-C5F1-4C2D-A463-62B048C350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5687" y="4081187"/>
            <a:ext cx="3045336" cy="228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69E2DC-EF69-4164-AF81-6D0265EF4F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2294" y="4081187"/>
            <a:ext cx="3045336" cy="2286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115485-7780-4E63-866B-0E6D9C17AFF7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20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A597B76-30E7-496B-B1EE-EE8FC73359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2496" y="4081187"/>
            <a:ext cx="3045336" cy="2286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D6CF86F-3034-4B40-BD57-6C00A6549B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5687" y="4081187"/>
            <a:ext cx="3045336" cy="2286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E212B6C-31C9-4A3D-B72F-D55A68A201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62294" y="4081187"/>
            <a:ext cx="3045336" cy="2286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B940E7-3C2D-48C3-A303-AF89C903C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5686" y="1327439"/>
            <a:ext cx="3045336" cy="2286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2938400-F06D-4598-A445-3181E6482749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25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11A8CF8-B929-4678-8D36-B27537DECB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52496" y="4081187"/>
            <a:ext cx="3045336" cy="2286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6762F8F-8693-4045-8A2A-369EC0F638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55687" y="4081187"/>
            <a:ext cx="3045336" cy="2286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3B2B327-4402-4BD6-AE97-A6D92480D3B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62294" y="4081187"/>
            <a:ext cx="3045336" cy="2286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F18A121-0D91-449E-93A0-93BD246BC6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55686" y="1327439"/>
            <a:ext cx="3045336" cy="2286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698C59-6432-45D9-A35E-E95464423B2F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30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7A3A5FF-E57E-4ECF-9212-8AB6FD58E9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52496" y="4081187"/>
            <a:ext cx="3045336" cy="2286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AFF58B2-B02B-4886-B057-23CFCF6A852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5687" y="4081187"/>
            <a:ext cx="3045336" cy="2286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FBB374-B692-448D-9C9E-77EFE719112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62294" y="4081187"/>
            <a:ext cx="3045336" cy="2286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9129D27-C66C-4439-86A4-FB2763A3F60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55686" y="1327439"/>
            <a:ext cx="3045336" cy="2286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FD2A50-B968-45AC-A1D8-8D81289CECE0}"/>
              </a:ext>
            </a:extLst>
          </p:cNvPr>
          <p:cNvSpPr/>
          <p:nvPr/>
        </p:nvSpPr>
        <p:spPr>
          <a:xfrm>
            <a:off x="3259962" y="1506022"/>
            <a:ext cx="8547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N</a:t>
            </a:r>
            <a:r>
              <a:rPr lang="el-GR" b="1" i="1" baseline="-25000" dirty="0"/>
              <a:t>ω</a:t>
            </a:r>
            <a:r>
              <a:rPr lang="en-US" dirty="0"/>
              <a:t>= 35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22CEAA-BEEE-45A1-8E2E-A42A993AA50C}"/>
              </a:ext>
            </a:extLst>
          </p:cNvPr>
          <p:cNvSpPr txBox="1"/>
          <p:nvPr/>
        </p:nvSpPr>
        <p:spPr>
          <a:xfrm>
            <a:off x="838200" y="2411848"/>
            <a:ext cx="134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North Sea</a:t>
            </a:r>
          </a:p>
          <a:p>
            <a:r>
              <a:rPr lang="en-US" altLang="ko-KR" sz="1600" dirty="0">
                <a:latin typeface="Candara" pitchFamily="34" charset="0"/>
              </a:rPr>
              <a:t>Barents Sea</a:t>
            </a:r>
          </a:p>
          <a:p>
            <a:r>
              <a:rPr lang="en-US" altLang="ko-KR" sz="1600" dirty="0">
                <a:latin typeface="Candara" pitchFamily="34" charset="0"/>
              </a:rPr>
              <a:t>Eureka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D6CE7B-B3A7-444D-B9E7-2B69B0B1441C}"/>
              </a:ext>
            </a:extLst>
          </p:cNvPr>
          <p:cNvSpPr txBox="1"/>
          <p:nvPr/>
        </p:nvSpPr>
        <p:spPr>
          <a:xfrm>
            <a:off x="838200" y="2113643"/>
            <a:ext cx="75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Sites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7458E4-8A41-4F83-9C9F-D33E69CEEFE8}"/>
              </a:ext>
            </a:extLst>
          </p:cNvPr>
          <p:cNvSpPr txBox="1"/>
          <p:nvPr/>
        </p:nvSpPr>
        <p:spPr>
          <a:xfrm>
            <a:off x="838200" y="3922543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ndara" pitchFamily="34" charset="0"/>
              </a:rPr>
              <a:t>Bretschneider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Pierson-Moskowitz </a:t>
            </a:r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JONSWAP</a:t>
            </a:r>
            <a:endParaRPr lang="ko-KR" altLang="en-US" sz="1600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8CF7D-5C83-4075-8319-C2B625318629}"/>
              </a:ext>
            </a:extLst>
          </p:cNvPr>
          <p:cNvSpPr txBox="1"/>
          <p:nvPr/>
        </p:nvSpPr>
        <p:spPr>
          <a:xfrm>
            <a:off x="838200" y="3668297"/>
            <a:ext cx="175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Wave Spectra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F28378-6756-4DC1-87F8-271B8EDAA14B}"/>
              </a:ext>
            </a:extLst>
          </p:cNvPr>
          <p:cNvSpPr txBox="1"/>
          <p:nvPr/>
        </p:nvSpPr>
        <p:spPr>
          <a:xfrm>
            <a:off x="838200" y="5536190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ndara" pitchFamily="34" charset="0"/>
              </a:rPr>
              <a:t>Wave elevation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Floating structure</a:t>
            </a:r>
            <a:b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Energy extractor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89725B-875F-49E9-B2F9-8ABE62DF5B14}"/>
              </a:ext>
            </a:extLst>
          </p:cNvPr>
          <p:cNvSpPr txBox="1"/>
          <p:nvPr/>
        </p:nvSpPr>
        <p:spPr>
          <a:xfrm>
            <a:off x="838200" y="4960984"/>
            <a:ext cx="134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Short-Term</a:t>
            </a:r>
            <a:br>
              <a:rPr lang="en-US" altLang="ko-KR" b="1" dirty="0">
                <a:latin typeface="Candara" pitchFamily="34" charset="0"/>
              </a:rPr>
            </a:br>
            <a:r>
              <a:rPr lang="en-US" altLang="ko-KR" b="1" dirty="0">
                <a:latin typeface="Candara" pitchFamily="34" charset="0"/>
              </a:rPr>
              <a:t>Interest</a:t>
            </a:r>
            <a:endParaRPr lang="ko-KR" altLang="en-US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55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1" grpId="0" animBg="1"/>
      <p:bldP spid="36" grpId="0" animBg="1"/>
      <p:bldP spid="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3765D07-0A94-41F6-8753-9CA9DD43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993" y="3768459"/>
            <a:ext cx="9558235" cy="2596896"/>
          </a:xfrm>
          <a:prstGeom prst="rect">
            <a:avLst/>
          </a:prstGeom>
        </p:spPr>
      </p:pic>
      <p:pic>
        <p:nvPicPr>
          <p:cNvPr id="12" name="summary_surrogate_NorthSea_sdof">
            <a:hlinkClick r:id="" action="ppaction://media"/>
            <a:extLst>
              <a:ext uri="{FF2B5EF4-FFF2-40B4-BE49-F238E27FC236}">
                <a16:creationId xmlns:a16="http://schemas.microsoft.com/office/drawing/2014/main" id="{3692AF06-F3E0-4A13-B2BF-8AFA8D6519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5156" y="401688"/>
            <a:ext cx="8729089" cy="304495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575AE26-D686-4A97-84FE-95E5FBFE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Dimension Reduction:</a:t>
            </a:r>
            <a:br>
              <a:rPr lang="en-US" sz="2400" dirty="0"/>
            </a:br>
            <a:r>
              <a:rPr lang="en-US" sz="2400" dirty="0"/>
              <a:t>Extreme Response </a:t>
            </a:r>
            <a:br>
              <a:rPr lang="en-US" sz="2400" dirty="0"/>
            </a:br>
            <a:r>
              <a:rPr lang="en-US" sz="2400" dirty="0"/>
              <a:t>of SDOF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A5E0C-3633-41F3-8D6A-C26159979115}"/>
              </a:ext>
            </a:extLst>
          </p:cNvPr>
          <p:cNvSpPr txBox="1"/>
          <p:nvPr/>
        </p:nvSpPr>
        <p:spPr>
          <a:xfrm>
            <a:off x="838200" y="2411848"/>
            <a:ext cx="134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North Sea</a:t>
            </a:r>
          </a:p>
          <a:p>
            <a:r>
              <a:rPr lang="en-US" altLang="ko-KR" sz="1600" dirty="0">
                <a:latin typeface="Candara" pitchFamily="34" charset="0"/>
              </a:rPr>
              <a:t>Barents Sea</a:t>
            </a:r>
          </a:p>
          <a:p>
            <a:r>
              <a:rPr lang="en-US" altLang="ko-KR" sz="1600" dirty="0">
                <a:latin typeface="Candara" pitchFamily="34" charset="0"/>
              </a:rPr>
              <a:t>Eureka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32F16-A41E-4F30-806F-E72196614ACB}"/>
              </a:ext>
            </a:extLst>
          </p:cNvPr>
          <p:cNvSpPr txBox="1"/>
          <p:nvPr/>
        </p:nvSpPr>
        <p:spPr>
          <a:xfrm>
            <a:off x="838200" y="2113643"/>
            <a:ext cx="75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Sites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25C06-A2E2-434A-9D51-DB91CC62F023}"/>
              </a:ext>
            </a:extLst>
          </p:cNvPr>
          <p:cNvSpPr txBox="1"/>
          <p:nvPr/>
        </p:nvSpPr>
        <p:spPr>
          <a:xfrm>
            <a:off x="838200" y="3922543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ndara" pitchFamily="34" charset="0"/>
              </a:rPr>
              <a:t>Bretschneider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Pierson-Moskowitz </a:t>
            </a:r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JONSWAP</a:t>
            </a:r>
            <a:endParaRPr lang="ko-KR" altLang="en-US" sz="1600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DB1593-4D87-4C0C-A7F7-227ADBCEC1B4}"/>
              </a:ext>
            </a:extLst>
          </p:cNvPr>
          <p:cNvSpPr txBox="1"/>
          <p:nvPr/>
        </p:nvSpPr>
        <p:spPr>
          <a:xfrm>
            <a:off x="838200" y="3668297"/>
            <a:ext cx="175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Wave Spectra</a:t>
            </a:r>
            <a:endParaRPr lang="ko-KR" altLang="en-US" b="1" dirty="0">
              <a:latin typeface="Candar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F1E07-E837-44FE-BCE4-BA201E8E0DAD}"/>
              </a:ext>
            </a:extLst>
          </p:cNvPr>
          <p:cNvSpPr txBox="1"/>
          <p:nvPr/>
        </p:nvSpPr>
        <p:spPr>
          <a:xfrm>
            <a:off x="838200" y="5536190"/>
            <a:ext cx="185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ndara" pitchFamily="34" charset="0"/>
              </a:rPr>
              <a:t>Wave elevation</a:t>
            </a:r>
            <a:br>
              <a:rPr lang="en-US" altLang="ko-KR" sz="1600" dirty="0">
                <a:latin typeface="Candara" pitchFamily="34" charset="0"/>
              </a:rPr>
            </a:br>
            <a: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  <a:t>Floating structure</a:t>
            </a:r>
            <a:br>
              <a:rPr lang="en-US" altLang="ko-KR" sz="1600" dirty="0">
                <a:solidFill>
                  <a:srgbClr val="FF0000"/>
                </a:solidFill>
                <a:latin typeface="Candara" pitchFamily="34" charset="0"/>
              </a:rPr>
            </a:br>
            <a:r>
              <a:rPr lang="en-US" altLang="ko-KR" sz="1600" dirty="0">
                <a:latin typeface="Candara" pitchFamily="34" charset="0"/>
              </a:rPr>
              <a:t>Energy extractor</a:t>
            </a:r>
            <a:endParaRPr lang="ko-KR" altLang="en-US" sz="1600" dirty="0">
              <a:latin typeface="Candara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2D7B5-B9AF-4784-9F9B-0CD110BF96B5}"/>
              </a:ext>
            </a:extLst>
          </p:cNvPr>
          <p:cNvSpPr txBox="1"/>
          <p:nvPr/>
        </p:nvSpPr>
        <p:spPr>
          <a:xfrm>
            <a:off x="838200" y="4960984"/>
            <a:ext cx="134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ndara" pitchFamily="34" charset="0"/>
              </a:rPr>
              <a:t>Short-Term</a:t>
            </a:r>
            <a:br>
              <a:rPr lang="en-US" altLang="ko-KR" b="1" dirty="0">
                <a:latin typeface="Candara" pitchFamily="34" charset="0"/>
              </a:rPr>
            </a:br>
            <a:r>
              <a:rPr lang="en-US" altLang="ko-KR" b="1" dirty="0">
                <a:latin typeface="Candara" pitchFamily="34" charset="0"/>
              </a:rPr>
              <a:t>Interest</a:t>
            </a:r>
            <a:endParaRPr lang="ko-KR" altLang="en-US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79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3EAF1-E75A-4A98-84D8-C1C4C3B8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C21C1-BFA4-46B7-BA21-DCB33382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Studied surrogate modeling for offshore design problems</a:t>
            </a:r>
            <a:br>
              <a:rPr lang="en-US" sz="2000" dirty="0"/>
            </a:br>
            <a:r>
              <a:rPr lang="en-US" sz="2000" dirty="0"/>
              <a:t>using a spectral method: </a:t>
            </a:r>
            <a:r>
              <a:rPr lang="en-US" sz="2000" b="1" dirty="0"/>
              <a:t>Polynomial Chaos Expansion</a:t>
            </a:r>
            <a:r>
              <a:rPr lang="en-US" sz="2000" dirty="0"/>
              <a:t> (PCE)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Developed a distribution-free PCE framework</a:t>
            </a:r>
            <a:br>
              <a:rPr lang="en-US" sz="2000" dirty="0"/>
            </a:br>
            <a:r>
              <a:rPr lang="en-US" sz="2000" dirty="0"/>
              <a:t>to enhance the </a:t>
            </a:r>
            <a:r>
              <a:rPr lang="en-US" sz="2000" b="1" dirty="0"/>
              <a:t>traditional spectral method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Proposed a 2-step gradient-based </a:t>
            </a:r>
            <a:r>
              <a:rPr lang="en-US" sz="2000" b="1" dirty="0"/>
              <a:t>dimension reduction </a:t>
            </a:r>
            <a:r>
              <a:rPr lang="en-US" sz="2000" dirty="0"/>
              <a:t>and</a:t>
            </a:r>
            <a:r>
              <a:rPr lang="en-US" sz="2000" b="1" dirty="0"/>
              <a:t> surrogate</a:t>
            </a:r>
            <a:r>
              <a:rPr lang="en-US" sz="2000" dirty="0"/>
              <a:t> </a:t>
            </a:r>
            <a:r>
              <a:rPr lang="en-US" sz="2000" b="1" dirty="0"/>
              <a:t>modeling</a:t>
            </a:r>
            <a:br>
              <a:rPr lang="en-US" sz="2000" dirty="0"/>
            </a:br>
            <a:r>
              <a:rPr lang="en-US" sz="2000" dirty="0"/>
              <a:t>for high-dimensional multivariate functions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Validated the proposed methods in </a:t>
            </a:r>
            <a:r>
              <a:rPr lang="en-US" sz="2000" b="1" dirty="0"/>
              <a:t>offshore dynamics problems</a:t>
            </a:r>
            <a:r>
              <a:rPr lang="en-US" sz="2000" dirty="0"/>
              <a:t> for</a:t>
            </a:r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Uncertainty Quantification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0375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1B610D-F14A-4597-B442-670E98335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10543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Thank you for your attention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67596356-E0F7-41E1-ACF5-C3FE245AF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26064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When nothing is sure, everything is possible</a:t>
            </a:r>
            <a:r>
              <a:rPr lang="en-US" dirty="0"/>
              <a:t>.” – Margaret Drabble</a:t>
            </a: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DC8A7C43-A2C7-40A8-BDCD-70705E781D65}"/>
              </a:ext>
            </a:extLst>
          </p:cNvPr>
          <p:cNvSpPr txBox="1">
            <a:spLocks/>
          </p:cNvSpPr>
          <p:nvPr/>
        </p:nvSpPr>
        <p:spPr>
          <a:xfrm>
            <a:off x="505460" y="3081826"/>
            <a:ext cx="4838065" cy="2999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/>
              <a:t>Topics I delivered</a:t>
            </a:r>
            <a:r>
              <a:rPr lang="en-US" sz="1700" dirty="0"/>
              <a:t>:</a:t>
            </a:r>
          </a:p>
          <a:p>
            <a:pPr algn="l"/>
            <a:r>
              <a:rPr lang="en-US" sz="1700" dirty="0"/>
              <a:t>Uncertainty Quantification</a:t>
            </a:r>
          </a:p>
          <a:p>
            <a:pPr algn="l"/>
            <a:r>
              <a:rPr lang="en-US" sz="1700" dirty="0"/>
              <a:t>Polynomial Chaos Expansion</a:t>
            </a:r>
          </a:p>
          <a:p>
            <a:pPr algn="l"/>
            <a:r>
              <a:rPr lang="en-US" sz="1700" dirty="0"/>
              <a:t>Dimension Reduction Using Gradients</a:t>
            </a:r>
          </a:p>
          <a:p>
            <a:pPr algn="l"/>
            <a:endParaRPr lang="en-US" sz="1700" dirty="0"/>
          </a:p>
          <a:p>
            <a:pPr algn="l"/>
            <a:r>
              <a:rPr lang="en-US" sz="1700" b="1" dirty="0"/>
              <a:t>Applied to offshore dynamics</a:t>
            </a:r>
            <a:r>
              <a:rPr lang="en-US" sz="1700" dirty="0"/>
              <a:t>:</a:t>
            </a:r>
          </a:p>
          <a:p>
            <a:pPr algn="l"/>
            <a:r>
              <a:rPr lang="en-US" sz="1700" dirty="0"/>
              <a:t>Fatigue Damage in a Marine Riser Due to VIV</a:t>
            </a:r>
          </a:p>
          <a:p>
            <a:pPr algn="l"/>
            <a:r>
              <a:rPr lang="en-US" sz="1700" dirty="0"/>
              <a:t>Long-term Extreme Wave Elevation Prediction</a:t>
            </a:r>
          </a:p>
          <a:p>
            <a:pPr algn="l"/>
            <a:r>
              <a:rPr lang="en-US" sz="1700" dirty="0"/>
              <a:t>Long-term Extreme Structural Response Prediction</a:t>
            </a:r>
          </a:p>
          <a:p>
            <a:pPr algn="l"/>
            <a:endParaRPr lang="en-US" sz="1700" dirty="0"/>
          </a:p>
          <a:p>
            <a:pPr algn="l"/>
            <a:endParaRPr lang="en-US" sz="17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2130C0-15E8-423C-B943-0B248C2CFEA5}"/>
              </a:ext>
            </a:extLst>
          </p:cNvPr>
          <p:cNvSpPr txBox="1">
            <a:spLocks/>
          </p:cNvSpPr>
          <p:nvPr/>
        </p:nvSpPr>
        <p:spPr>
          <a:xfrm>
            <a:off x="5590054" y="3081826"/>
            <a:ext cx="6252322" cy="3268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/>
              <a:t>Related questions</a:t>
            </a:r>
            <a:r>
              <a:rPr lang="en-US" sz="1700" dirty="0"/>
              <a:t>:</a:t>
            </a:r>
          </a:p>
          <a:p>
            <a:pPr algn="l"/>
            <a:r>
              <a:rPr lang="en-US" sz="1700" dirty="0"/>
              <a:t>Have I ever compared different surrogate methods?</a:t>
            </a:r>
          </a:p>
          <a:p>
            <a:pPr algn="l"/>
            <a:r>
              <a:rPr lang="en-US" sz="1700" dirty="0"/>
              <a:t>Have I ever applied the methods to MDOF systems?</a:t>
            </a:r>
          </a:p>
          <a:p>
            <a:pPr algn="l"/>
            <a:r>
              <a:rPr lang="en-US" sz="1700" dirty="0"/>
              <a:t>Can the proposed method be applied to more complex structures?</a:t>
            </a:r>
          </a:p>
          <a:p>
            <a:pPr algn="l"/>
            <a:r>
              <a:rPr lang="en-US" sz="1700" dirty="0"/>
              <a:t>Have I compared different sites of interest?</a:t>
            </a:r>
          </a:p>
          <a:p>
            <a:pPr algn="l"/>
            <a:r>
              <a:rPr lang="en-US" sz="1700" dirty="0"/>
              <a:t>Which variable is most important?</a:t>
            </a:r>
          </a:p>
          <a:p>
            <a:pPr algn="l"/>
            <a:r>
              <a:rPr lang="en-US" sz="1700" dirty="0"/>
              <a:t>How to validate the results when there is no observatory data to compare?</a:t>
            </a:r>
          </a:p>
          <a:p>
            <a:pPr algn="l"/>
            <a:endParaRPr lang="en-US" sz="1700" dirty="0"/>
          </a:p>
          <a:p>
            <a:pPr algn="l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5650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9C85-CF49-46CD-9534-FA24EB561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876" y="609841"/>
            <a:ext cx="9769748" cy="1920240"/>
          </a:xfrm>
        </p:spPr>
        <p:txBody>
          <a:bodyPr>
            <a:noAutofit/>
          </a:bodyPr>
          <a:lstStyle/>
          <a:p>
            <a:pPr algn="l">
              <a:tabLst>
                <a:tab pos="4057650" algn="l"/>
              </a:tabLst>
            </a:pPr>
            <a:r>
              <a:rPr lang="en-US" sz="4000" b="1" dirty="0"/>
              <a:t>Uncertainty Quantification in the </a:t>
            </a:r>
            <a:br>
              <a:rPr lang="en-US" sz="4000" b="1" dirty="0"/>
            </a:br>
            <a:r>
              <a:rPr lang="en-US" sz="4000" b="1" dirty="0"/>
              <a:t>Dynamic Analysis of Offshore Structures</a:t>
            </a:r>
            <a:endParaRPr lang="en-US" sz="4000" b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06476-74C8-4C17-AD58-982AD4F69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032760"/>
            <a:ext cx="9144000" cy="307848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3200" dirty="0"/>
              <a:t>HyeongUk Lim</a:t>
            </a:r>
          </a:p>
          <a:p>
            <a:endParaRPr lang="en-US" b="1" dirty="0"/>
          </a:p>
          <a:p>
            <a:r>
              <a:rPr lang="en-US" dirty="0"/>
              <a:t>11/21/2019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8971F"/>
                </a:solidFill>
              </a:rPr>
              <a:t>Mechanics, Uncertainty, and Simulation in Engineering</a:t>
            </a:r>
          </a:p>
          <a:p>
            <a:r>
              <a:rPr lang="en-US" b="1" dirty="0">
                <a:solidFill>
                  <a:srgbClr val="BF5700"/>
                </a:solidFill>
              </a:rPr>
              <a:t>The University of Texas at Austin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0BFE75-6A19-46CB-9ACF-F73A7374CC61}"/>
              </a:ext>
            </a:extLst>
          </p:cNvPr>
          <p:cNvSpPr/>
          <p:nvPr/>
        </p:nvSpPr>
        <p:spPr>
          <a:xfrm>
            <a:off x="0" y="0"/>
            <a:ext cx="12192000" cy="125006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9605F9-C44C-4956-B7D2-C93A7104C838}"/>
              </a:ext>
            </a:extLst>
          </p:cNvPr>
          <p:cNvSpPr/>
          <p:nvPr/>
        </p:nvSpPr>
        <p:spPr>
          <a:xfrm>
            <a:off x="0" y="1859907"/>
            <a:ext cx="12192000" cy="499809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8535A-E271-4046-9FF8-0C9388E33698}"/>
              </a:ext>
            </a:extLst>
          </p:cNvPr>
          <p:cNvSpPr/>
          <p:nvPr/>
        </p:nvSpPr>
        <p:spPr>
          <a:xfrm>
            <a:off x="7147560" y="1250066"/>
            <a:ext cx="5044440" cy="60984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2A9F74-DE3D-46B3-8760-B8CAE875E4B3}"/>
              </a:ext>
            </a:extLst>
          </p:cNvPr>
          <p:cNvSpPr/>
          <p:nvPr/>
        </p:nvSpPr>
        <p:spPr>
          <a:xfrm>
            <a:off x="0" y="1250066"/>
            <a:ext cx="1184876" cy="60984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8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2D154AB-79E9-4474-A8F7-19BC8F92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Why Uncertainty Quantification?  And since when?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B44800-CE70-4744-8702-549776860D21}"/>
              </a:ext>
            </a:extLst>
          </p:cNvPr>
          <p:cNvGrpSpPr/>
          <p:nvPr/>
        </p:nvGrpSpPr>
        <p:grpSpPr>
          <a:xfrm>
            <a:off x="833608" y="1974268"/>
            <a:ext cx="11293077" cy="4754201"/>
            <a:chOff x="833608" y="1974268"/>
            <a:chExt cx="11293077" cy="4754201"/>
          </a:xfrm>
        </p:grpSpPr>
        <p:pic>
          <p:nvPicPr>
            <p:cNvPr id="1026" name="Picture 2" descr="Nuclear  test 1945 - 1996">
              <a:extLst>
                <a:ext uri="{FF2B5EF4-FFF2-40B4-BE49-F238E27FC236}">
                  <a16:creationId xmlns:a16="http://schemas.microsoft.com/office/drawing/2014/main" id="{5A3B6AA5-34E3-4BBC-8BA3-FFF31A8CC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08" y="1974268"/>
              <a:ext cx="5782369" cy="325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A88DE0-0502-477B-9172-6E3A3F195044}"/>
                </a:ext>
              </a:extLst>
            </p:cNvPr>
            <p:cNvSpPr txBox="1"/>
            <p:nvPr/>
          </p:nvSpPr>
          <p:spPr>
            <a:xfrm flipH="1">
              <a:off x="7139586" y="6389915"/>
              <a:ext cx="4987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Image sources: norsar.no (left) ; armscontrol.org (right)</a:t>
              </a:r>
            </a:p>
          </p:txBody>
        </p:sp>
        <p:pic>
          <p:nvPicPr>
            <p:cNvPr id="1028" name="Picture 4" descr="President Bill Clinton signing the Comprehensive Test Ban Treaty on September 24, 1996. (CTBTO Photo)">
              <a:extLst>
                <a:ext uri="{FF2B5EF4-FFF2-40B4-BE49-F238E27FC236}">
                  <a16:creationId xmlns:a16="http://schemas.microsoft.com/office/drawing/2014/main" id="{D4CE13F9-3C9B-44A4-AA03-C919B3134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1766" y="1974268"/>
              <a:ext cx="4729019" cy="2660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1A469B-8E2C-4FC7-801B-CE389B3476F3}"/>
                </a:ext>
              </a:extLst>
            </p:cNvPr>
            <p:cNvSpPr txBox="1"/>
            <p:nvPr/>
          </p:nvSpPr>
          <p:spPr>
            <a:xfrm>
              <a:off x="6721766" y="4779815"/>
              <a:ext cx="4729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Former President Bill Clinton signing the</a:t>
              </a:r>
              <a:br>
                <a:rPr lang="en-US" i="1" dirty="0"/>
              </a:br>
              <a:r>
                <a:rPr lang="en-US" b="1" i="1" dirty="0"/>
                <a:t>Comprehensive Nuclear-Test Ban Treaty</a:t>
              </a:r>
              <a:br>
                <a:rPr lang="en-US" b="1" i="1" dirty="0"/>
              </a:br>
              <a:r>
                <a:rPr lang="en-US" i="1" dirty="0"/>
                <a:t>on September 24, 1996 (CTBTO Photo).</a:t>
              </a:r>
            </a:p>
          </p:txBody>
        </p:sp>
      </p:grp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91D37892-3DBA-4C79-87AE-CA9A254765D2}"/>
              </a:ext>
            </a:extLst>
          </p:cNvPr>
          <p:cNvSpPr/>
          <p:nvPr/>
        </p:nvSpPr>
        <p:spPr>
          <a:xfrm>
            <a:off x="1741046" y="1615959"/>
            <a:ext cx="3967491" cy="3967491"/>
          </a:xfrm>
          <a:prstGeom prst="mathMultiply">
            <a:avLst>
              <a:gd name="adj1" fmla="val 29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D730AB10-F07E-4A7C-849F-60DA9AD9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51" y="3489285"/>
            <a:ext cx="2574027" cy="204501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2D154AB-79E9-4474-A8F7-19BC8F92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the need for Uncertainty Quantification?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BC67C9-DAD3-4E26-8BA3-2A41641B2F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Design verification by </a:t>
            </a:r>
            <a:r>
              <a:rPr lang="en-US" sz="2000" i="1" dirty="0"/>
              <a:t>computer simulations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8B1C665E-6281-4924-9F81-256D40449B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But computational models are not</a:t>
            </a:r>
            <a:br>
              <a:rPr lang="en-US" sz="2000" dirty="0"/>
            </a:br>
            <a:r>
              <a:rPr lang="en-US" sz="2000" dirty="0"/>
              <a:t>scientific theory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0B8BF-AB5C-452E-9315-3096C99DEA80}"/>
              </a:ext>
            </a:extLst>
          </p:cNvPr>
          <p:cNvSpPr txBox="1"/>
          <p:nvPr/>
        </p:nvSpPr>
        <p:spPr>
          <a:xfrm>
            <a:off x="1450733" y="5628416"/>
            <a:ext cx="3956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Computer-Aided Engineering (CAE)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241D7-33E5-470E-A5B1-F8B173078164}"/>
              </a:ext>
            </a:extLst>
          </p:cNvPr>
          <p:cNvSpPr txBox="1"/>
          <p:nvPr/>
        </p:nvSpPr>
        <p:spPr>
          <a:xfrm>
            <a:off x="6019800" y="-1087338"/>
            <a:ext cx="3530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implementations that are mathematical approximations of the underlying scientific theory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AEB30B-7B60-4585-BF9C-8BC66AC98BCC}"/>
              </a:ext>
            </a:extLst>
          </p:cNvPr>
          <p:cNvSpPr/>
          <p:nvPr/>
        </p:nvSpPr>
        <p:spPr>
          <a:xfrm>
            <a:off x="6518957" y="4089534"/>
            <a:ext cx="52987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Did we build the model right?</a:t>
            </a:r>
          </a:p>
          <a:p>
            <a:r>
              <a:rPr lang="en-US" sz="2000" dirty="0">
                <a:latin typeface="Candara" panose="020E0502030303020204" pitchFamily="34" charset="0"/>
              </a:rPr>
              <a:t>		</a:t>
            </a:r>
            <a:r>
              <a:rPr lang="en-US" sz="2000" dirty="0">
                <a:latin typeface="Candara" panose="020E0502030303020204" pitchFamily="34" charset="0"/>
                <a:sym typeface="Wingdings" panose="05000000000000000000" pitchFamily="2" charset="2"/>
              </a:rPr>
              <a:t> </a:t>
            </a:r>
            <a:r>
              <a:rPr lang="en-US" sz="2000" i="1" dirty="0">
                <a:latin typeface="Candara" panose="020E0502030303020204" pitchFamily="34" charset="0"/>
              </a:rPr>
              <a:t>Model Verification</a:t>
            </a:r>
          </a:p>
          <a:p>
            <a:r>
              <a:rPr lang="en-US" sz="2000" dirty="0">
                <a:latin typeface="Candara" panose="020E0502030303020204" pitchFamily="34" charset="0"/>
              </a:rPr>
              <a:t>Did we build the right model?</a:t>
            </a:r>
          </a:p>
          <a:p>
            <a:r>
              <a:rPr lang="en-US" sz="2000" dirty="0">
                <a:latin typeface="Candara" panose="020E0502030303020204" pitchFamily="34" charset="0"/>
              </a:rPr>
              <a:t>		</a:t>
            </a:r>
            <a:r>
              <a:rPr lang="en-US" sz="2000" dirty="0">
                <a:latin typeface="Candara" panose="020E0502030303020204" pitchFamily="34" charset="0"/>
                <a:sym typeface="Wingdings" panose="05000000000000000000" pitchFamily="2" charset="2"/>
              </a:rPr>
              <a:t> </a:t>
            </a:r>
            <a:r>
              <a:rPr lang="en-US" sz="2000" i="1" dirty="0">
                <a:latin typeface="Candara" panose="020E0502030303020204" pitchFamily="34" charset="0"/>
              </a:rPr>
              <a:t>Model Validation</a:t>
            </a:r>
          </a:p>
          <a:p>
            <a:r>
              <a:rPr lang="en-US" sz="2000" dirty="0">
                <a:latin typeface="Candara" panose="020E0502030303020204" pitchFamily="34" charset="0"/>
              </a:rPr>
              <a:t>Did we account for real-world uncertainties?</a:t>
            </a:r>
          </a:p>
          <a:p>
            <a:r>
              <a:rPr lang="en-US" sz="2000" dirty="0">
                <a:latin typeface="Candara" panose="020E0502030303020204" pitchFamily="34" charset="0"/>
              </a:rPr>
              <a:t>		</a:t>
            </a:r>
            <a:r>
              <a:rPr lang="en-US" sz="2000" dirty="0">
                <a:latin typeface="Candara" panose="020E0502030303020204" pitchFamily="34" charset="0"/>
                <a:sym typeface="Wingdings" panose="05000000000000000000" pitchFamily="2" charset="2"/>
              </a:rPr>
              <a:t> </a:t>
            </a:r>
            <a:r>
              <a:rPr lang="en-US" sz="2000" i="1" dirty="0">
                <a:solidFill>
                  <a:srgbClr val="FF0000"/>
                </a:solidFill>
                <a:latin typeface="Candara" panose="020E0502030303020204" pitchFamily="34" charset="0"/>
              </a:rPr>
              <a:t>Uncertainty Quantification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DC9C6DC8-63D0-4E79-B5D0-E50EA1CB8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8" y="2331842"/>
            <a:ext cx="3642891" cy="204501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24B81A6-B150-4824-95EC-2BAA41EE9D5A}"/>
              </a:ext>
            </a:extLst>
          </p:cNvPr>
          <p:cNvSpPr/>
          <p:nvPr/>
        </p:nvSpPr>
        <p:spPr>
          <a:xfrm rot="2700000">
            <a:off x="4252170" y="4031725"/>
            <a:ext cx="300058" cy="28005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F1E62-46DA-46D7-B731-C50F1D2D8ECA}"/>
              </a:ext>
            </a:extLst>
          </p:cNvPr>
          <p:cNvSpPr txBox="1"/>
          <p:nvPr/>
        </p:nvSpPr>
        <p:spPr>
          <a:xfrm>
            <a:off x="2621280" y="4529424"/>
            <a:ext cx="1899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max impact force?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BF99E5-D03E-4CAC-A2D9-D72127E7D7C9}"/>
              </a:ext>
            </a:extLst>
          </p:cNvPr>
          <p:cNvSpPr/>
          <p:nvPr/>
        </p:nvSpPr>
        <p:spPr>
          <a:xfrm>
            <a:off x="10457131" y="6953657"/>
            <a:ext cx="1717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(Peter Qian, 2017)</a:t>
            </a:r>
          </a:p>
        </p:txBody>
      </p:sp>
    </p:spTree>
    <p:extLst>
      <p:ext uri="{BB962C8B-B14F-4D97-AF65-F5344CB8AC3E}">
        <p14:creationId xmlns:p14="http://schemas.microsoft.com/office/powerpoint/2010/main" val="172768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F60831-124B-4D6F-96EE-4CF1675A4D82}"/>
              </a:ext>
            </a:extLst>
          </p:cNvPr>
          <p:cNvGrpSpPr/>
          <p:nvPr/>
        </p:nvGrpSpPr>
        <p:grpSpPr>
          <a:xfrm>
            <a:off x="867526" y="1729132"/>
            <a:ext cx="8509002" cy="793262"/>
            <a:chOff x="1167867" y="1731152"/>
            <a:chExt cx="8509002" cy="79326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ABD0DF-B1CC-421F-8A83-9A7C81BF09C1}"/>
                </a:ext>
              </a:extLst>
            </p:cNvPr>
            <p:cNvSpPr/>
            <p:nvPr/>
          </p:nvSpPr>
          <p:spPr>
            <a:xfrm>
              <a:off x="2070097" y="1732930"/>
              <a:ext cx="54182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ScienceDirect</a:t>
              </a:r>
              <a:r>
                <a:rPr lang="en-US" sz="2000" dirty="0"/>
                <a:t>search statistics for articles with</a:t>
              </a:r>
            </a:p>
          </p:txBody>
        </p:sp>
        <p:pic>
          <p:nvPicPr>
            <p:cNvPr id="1027" name="Picture 3" descr="Image result for sciencedirect logo">
              <a:extLst>
                <a:ext uri="{FF2B5EF4-FFF2-40B4-BE49-F238E27FC236}">
                  <a16:creationId xmlns:a16="http://schemas.microsoft.com/office/drawing/2014/main" id="{7A88D9A6-8AB7-4F73-8400-E9CC099F5B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33" b="37200"/>
            <a:stretch/>
          </p:blipFill>
          <p:spPr bwMode="auto">
            <a:xfrm>
              <a:off x="1242878" y="1731152"/>
              <a:ext cx="2349499" cy="327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3C70AA2-631D-40E0-9DBB-A9CE1B21A7F1}"/>
                </a:ext>
              </a:extLst>
            </p:cNvPr>
            <p:cNvSpPr/>
            <p:nvPr/>
          </p:nvSpPr>
          <p:spPr>
            <a:xfrm>
              <a:off x="1167867" y="2124304"/>
              <a:ext cx="8509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"</a:t>
              </a:r>
              <a:r>
                <a:rPr lang="en-US" sz="2000" i="1" dirty="0"/>
                <a:t>Uncertainty Quantification</a:t>
              </a:r>
              <a:r>
                <a:rPr lang="en-US" sz="2000" dirty="0"/>
                <a:t>" in title, abstract or author-specified keywords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978965-AF8D-4B0C-B1DC-0DF3CD0F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use of UQ is growing rapidly …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3C17CC-C557-4EDA-B365-693E9ED1BCF2}"/>
              </a:ext>
            </a:extLst>
          </p:cNvPr>
          <p:cNvGrpSpPr/>
          <p:nvPr/>
        </p:nvGrpSpPr>
        <p:grpSpPr>
          <a:xfrm>
            <a:off x="471424" y="2608352"/>
            <a:ext cx="8404351" cy="3534628"/>
            <a:chOff x="471424" y="2608352"/>
            <a:chExt cx="8404351" cy="353462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8D083C-345B-4252-AE50-6C51C0132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424" y="2641950"/>
              <a:ext cx="8404351" cy="33775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A964BA-0304-42F3-A463-D7F7726737C0}"/>
                </a:ext>
              </a:extLst>
            </p:cNvPr>
            <p:cNvSpPr txBox="1"/>
            <p:nvPr/>
          </p:nvSpPr>
          <p:spPr>
            <a:xfrm rot="16200000">
              <a:off x="94659" y="4074011"/>
              <a:ext cx="2223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Number of Articles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1FC4C8-1113-41D7-BB27-A2688255F1F2}"/>
                </a:ext>
              </a:extLst>
            </p:cNvPr>
            <p:cNvSpPr txBox="1"/>
            <p:nvPr/>
          </p:nvSpPr>
          <p:spPr>
            <a:xfrm>
              <a:off x="1429192" y="4927600"/>
              <a:ext cx="51809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188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A3F032-1E3D-48DF-A475-498E35F4F455}"/>
                </a:ext>
              </a:extLst>
            </p:cNvPr>
            <p:cNvSpPr txBox="1"/>
            <p:nvPr/>
          </p:nvSpPr>
          <p:spPr>
            <a:xfrm>
              <a:off x="2876992" y="4902200"/>
              <a:ext cx="623889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1047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424AF0-1FAA-4E81-82FD-DD2481ED007C}"/>
                </a:ext>
              </a:extLst>
            </p:cNvPr>
            <p:cNvSpPr txBox="1"/>
            <p:nvPr/>
          </p:nvSpPr>
          <p:spPr>
            <a:xfrm>
              <a:off x="4453254" y="4717534"/>
              <a:ext cx="668773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2948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A16142-E79D-408A-BDF3-EB268388E9CD}"/>
                </a:ext>
              </a:extLst>
            </p:cNvPr>
            <p:cNvSpPr txBox="1"/>
            <p:nvPr/>
          </p:nvSpPr>
          <p:spPr>
            <a:xfrm>
              <a:off x="6106345" y="4146034"/>
              <a:ext cx="688009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8489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C88A2-91E3-41EF-8B5C-0F58A1087792}"/>
                </a:ext>
              </a:extLst>
            </p:cNvPr>
            <p:cNvSpPr txBox="1"/>
            <p:nvPr/>
          </p:nvSpPr>
          <p:spPr>
            <a:xfrm>
              <a:off x="7520359" y="2608352"/>
              <a:ext cx="780983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26867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205167-D386-41F6-BF72-FC5029165462}"/>
                </a:ext>
              </a:extLst>
            </p:cNvPr>
            <p:cNvSpPr txBox="1"/>
            <p:nvPr/>
          </p:nvSpPr>
          <p:spPr>
            <a:xfrm>
              <a:off x="1219200" y="5773648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1960-79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3E4F7-FD6B-45FA-AA8B-95AD765257B4}"/>
                </a:ext>
              </a:extLst>
            </p:cNvPr>
            <p:cNvSpPr txBox="1"/>
            <p:nvPr/>
          </p:nvSpPr>
          <p:spPr>
            <a:xfrm>
              <a:off x="2736849" y="5773648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1980-90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92AAE6-286B-471A-BCCB-AF8D655F3E9F}"/>
                </a:ext>
              </a:extLst>
            </p:cNvPr>
            <p:cNvSpPr txBox="1"/>
            <p:nvPr/>
          </p:nvSpPr>
          <p:spPr>
            <a:xfrm>
              <a:off x="4411832" y="5773648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1991-00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B3DB9C-D902-48AE-B5C2-9F9505937AD7}"/>
                </a:ext>
              </a:extLst>
            </p:cNvPr>
            <p:cNvSpPr txBox="1"/>
            <p:nvPr/>
          </p:nvSpPr>
          <p:spPr>
            <a:xfrm>
              <a:off x="5888336" y="5773648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2001-2010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EA75FE-E6FB-4370-AA64-2AB4D5D9E078}"/>
                </a:ext>
              </a:extLst>
            </p:cNvPr>
            <p:cNvSpPr txBox="1"/>
            <p:nvPr/>
          </p:nvSpPr>
          <p:spPr>
            <a:xfrm>
              <a:off x="7317443" y="5773648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2011-present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67856F-4BAF-4BBD-B8B9-5A398646E225}"/>
              </a:ext>
            </a:extLst>
          </p:cNvPr>
          <p:cNvSpPr/>
          <p:nvPr/>
        </p:nvSpPr>
        <p:spPr>
          <a:xfrm>
            <a:off x="10457131" y="6979057"/>
            <a:ext cx="1717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(Peter Qian, 2017)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E606E1-B708-4D38-97E6-CAB7F39E6C1D}"/>
              </a:ext>
            </a:extLst>
          </p:cNvPr>
          <p:cNvSpPr txBox="1"/>
          <p:nvPr/>
        </p:nvSpPr>
        <p:spPr>
          <a:xfrm>
            <a:off x="8821207" y="3287817"/>
            <a:ext cx="199919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SAE G-11 Probabilistic</a:t>
            </a:r>
          </a:p>
          <a:p>
            <a:r>
              <a:rPr lang="en-US" sz="1200" dirty="0"/>
              <a:t>Methods Committee (1998)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0D9EF9-1A48-4ED0-BA6F-B1B0F605B08E}"/>
              </a:ext>
            </a:extLst>
          </p:cNvPr>
          <p:cNvSpPr txBox="1"/>
          <p:nvPr/>
        </p:nvSpPr>
        <p:spPr>
          <a:xfrm>
            <a:off x="8821208" y="3840933"/>
            <a:ext cx="277389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AIAA Non-Deterministic Approaches</a:t>
            </a:r>
          </a:p>
          <a:p>
            <a:r>
              <a:rPr lang="en-US" sz="1200" dirty="0"/>
              <a:t>Conference Technical Committee (1999)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6AEB8F-1BA2-4E37-A582-66740D18D088}"/>
              </a:ext>
            </a:extLst>
          </p:cNvPr>
          <p:cNvSpPr txBox="1"/>
          <p:nvPr/>
        </p:nvSpPr>
        <p:spPr>
          <a:xfrm>
            <a:off x="8821208" y="4394049"/>
            <a:ext cx="239289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SIAM/ASA Journal on Uncertainty</a:t>
            </a:r>
          </a:p>
          <a:p>
            <a:r>
              <a:rPr lang="en-US" sz="1200" dirty="0"/>
              <a:t>Quantification (2013)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425EE0-C06C-4452-8EA2-FAA0791695FA}"/>
              </a:ext>
            </a:extLst>
          </p:cNvPr>
          <p:cNvSpPr txBox="1"/>
          <p:nvPr/>
        </p:nvSpPr>
        <p:spPr>
          <a:xfrm>
            <a:off x="8821208" y="4947166"/>
            <a:ext cx="204999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ASME Journal of Verification,</a:t>
            </a:r>
          </a:p>
          <a:p>
            <a:r>
              <a:rPr lang="en-US" sz="1200" dirty="0"/>
              <a:t>Validation and Uncertainty</a:t>
            </a:r>
          </a:p>
          <a:p>
            <a:r>
              <a:rPr lang="en-US" sz="1200" dirty="0"/>
              <a:t>Quantification (2016)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FA7A9-A49A-47E9-ADB0-8E113ADF9918}"/>
              </a:ext>
            </a:extLst>
          </p:cNvPr>
          <p:cNvCxnSpPr>
            <a:cxnSpLocks/>
          </p:cNvCxnSpPr>
          <p:nvPr/>
        </p:nvCxnSpPr>
        <p:spPr>
          <a:xfrm flipV="1">
            <a:off x="7903721" y="4965700"/>
            <a:ext cx="770379" cy="73404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BCF5F3C-2C25-4A08-B7CD-5E4F83FBE8B9}"/>
              </a:ext>
            </a:extLst>
          </p:cNvPr>
          <p:cNvCxnSpPr>
            <a:cxnSpLocks/>
          </p:cNvCxnSpPr>
          <p:nvPr/>
        </p:nvCxnSpPr>
        <p:spPr>
          <a:xfrm flipV="1">
            <a:off x="5039018" y="3848100"/>
            <a:ext cx="3673182" cy="186314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83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434.196"/>
  <p:tag name="LATEXADDIN" val="\documentclass{article}&#10;\usepackage{amsmath}&#10;\pagestyle{empty}&#10;\begin{document}&#10;&#10;\begin{align*}&#10;\mathbf{X} \sim \rho(\mathbf{x}) \qquad \rho:\text{probability density function}&#10;\end{align*}&#10;&#10;&#10;\end{document}"/>
  <p:tag name="IGUANATEXSIZE" val="22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.6997"/>
  <p:tag name="ORIGINALWIDTH" val="803.8995"/>
  <p:tag name="LATEXADDIN" val="\documentclass{article}&#10;\usepackage{amsmath,xcolor}&#10;\pagestyle{empty}&#10;\begin{document}&#10;&#10;\begin{align*}&#10;\int\limits_{\hat{f}(\mathbf{x})&gt;\textcolor{red}{b}} \rho_{\hat{f}} (\mathbf{x}) \text{d} \mathbf{x}&#10;\end{align*}&#10;&#10;&#10;\end{document}"/>
  <p:tag name="IGUANATEXSIZE" val="22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.7083"/>
  <p:tag name="ORIGINALWIDTH" val="1732.283"/>
  <p:tag name="LATEXADDIN" val="\documentclass{article}&#10;\usepackage{amsmath,dsfont}&#10;\pagestyle{empty}&#10;\begin{document}&#10;&#10;\begin{align*}&#10;d_r\equiv\frac{\Delta Z}{\Delta q_r} =\frac{f(Z^{+(r)}) - f(Z^{(1)})}{\Delta_Q^r}&#10;\end{align*}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8.8864"/>
  <p:tag name="ORIGINALWIDTH" val="904.3869"/>
  <p:tag name="LATEXADDIN" val="\documentclass{article}&#10;\usepackage{amsmath,dsfont}&#10;\pagestyle{empty}&#10;\begin{document}&#10;&#10;\begin{align*}&#10;\begin{bmatrix}&#10;\frac{\partial Z}{\partial x_1}\\&#10;\frac{\partial Z}{\partial x_2}\\&#10;\frac{\partial Z}{\partial x_{r}}\\&#10;\vdots\\&#10;\frac{\partial Z}{\partial x_{2r}}&#10;\end{bmatrix}\approx&#10;\begin{bmatrix}&#10;\frac{\Delta Z}{\Delta q_1}\\&#10;\frac{\Delta Z}{\Delta q_2}\\&#10;\frac{\Delta Z}{\Delta q_{r}}\\&#10;\vdots\\&#10;\frac{\Delta Z}{\Delta q_{2r}}&#10;\end{bmatrix}&#10;\end{align*}&#10;&#10;&#10;&#10;\end{document}"/>
  <p:tag name="IGUANATEXSIZE" val="20"/>
  <p:tag name="IGUANATEXCURSOR" val="4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566.1792"/>
  <p:tag name="LATEXADDIN" val="\documentclass{article}&#10;\usepackage{amsmath,dsfont}&#10;\pagestyle{empty}&#10;\begin{document}&#10;&#10;\begin{align*}&#10;\mathbf{G}=&#10;\begin{bmatrix}&#10;d_1\\&#10;d_2\\&#10;d_r\\&#10;\vdots\\&#10;d_{2r}&#10;\end{bmatrix}&#10;\end{align*}&#10;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566.1792"/>
  <p:tag name="LATEXADDIN" val="\documentclass{article}&#10;\usepackage{amsmath,dsfont}&#10;\pagestyle{empty}&#10;\begin{document}&#10;&#10;\begin{align*}&#10;\mathbf{G}=&#10;\begin{bmatrix}&#10;d_1\\&#10;d_2\\&#10;d_r\\&#10;\vdots\\&#10;d_{2r}&#10;\end{bmatrix}&#10;\end{align*}&#10;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566.1792"/>
  <p:tag name="LATEXADDIN" val="\documentclass{article}&#10;\usepackage{amsmath,dsfont}&#10;\pagestyle{empty}&#10;\begin{document}&#10;&#10;\begin{align*}&#10;\mathbf{G}=&#10;\begin{bmatrix}&#10;d_1\\&#10;d_2\\&#10;d_r\\&#10;\vdots\\&#10;d_{2r}&#10;\end{bmatrix}&#10;\end{align*}&#10;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566.1792"/>
  <p:tag name="LATEXADDIN" val="\documentclass{article}&#10;\usepackage{amsmath,dsfont}&#10;\pagestyle{empty}&#10;\begin{document}&#10;&#10;\begin{align*}&#10;\mathbf{G}=&#10;\begin{bmatrix}&#10;d_1\\&#10;d_2\\&#10;d_r\\&#10;\vdots\\&#10;d_{2r}&#10;\end{bmatrix}&#10;\end{align*}&#10;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7.1879"/>
  <p:tag name="LATEXADDIN" val="\documentclass{article}&#10;\usepackage{amsmath}&#10;\pagestyle{empty}&#10;\begin{document}&#10;&#10;\begin{equation*}&#10;Y= f(\mathbf{x})&#10;\end{equation*}&#10;&#10;&#10;\end{document}"/>
  <p:tag name="IGUANATEXSIZE" val="24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023.622"/>
  <p:tag name="LATEXADDIN" val="\documentclass{article}&#10;\usepackage{amsmath}&#10;\pagestyle{empty}&#10;\begin{document}&#10;&#10;\begin{equation*}&#10;Y= f(\mathbf{x})\approx f^*(\mathbf{x}^*)&#10;\end{equation*}&#10;&#10;&#10;\end{document}"/>
  <p:tag name="IGUANATEXSIZE" val="24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306"/>
  <p:tag name="ORIGINALWIDTH" val="1516.311"/>
  <p:tag name="LATEXADDIN" val="\documentclass{article}&#10;\usepackage{amsmath}&#10;\pagestyle{empty}&#10;\begin{document}&#10;&#10;\begin{equation*}&#10;Y= f(\mathbf{x})\approx f^*(\mathbf{x}^*)&#10;\approx g(\mathbf{x}^{*'})&#10;\end{equation*}&#10;&#10;&#10;\end{document}"/>
  <p:tag name="IGUANATEXSIZE" val="24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4.4544"/>
  <p:tag name="ORIGINALWIDTH" val="2603.675"/>
  <p:tag name="LATEXADDIN" val="\documentclass{article}&#10;\usepackage{amsmath}&#10;\pagestyle{empty}&#10;\begin{document}&#10;&#10;\begin{equation*}&#10;Y= f(\mathbf{x})\approx f^*(\mathbf{x}^*)&#10;\approx g(\mathbf{x}^{*'})\approx \sum_{i=0}^{N-1} c_i \Psi_i (T(\mathbf{x}^{*'}))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40.6449"/>
  <p:tag name="LATEXADDIN" val="\documentclass{article}&#10;\usepackage{amsmath,xcolor}&#10;\pagestyle{empty}&#10;\begin{document}&#10;&#10;\begin{align*}&#10;\text{\textcolor{red}{: very large one}}&#10;\end{align*}&#10;&#10;&#10;\end{document}"/>
  <p:tag name="IGUANATEXSIZE" val="22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.6997"/>
  <p:tag name="ORIGINALWIDTH" val="803.8995"/>
  <p:tag name="LATEXADDIN" val="\documentclass{article}&#10;\usepackage{amsmath}&#10;\pagestyle{empty}&#10;\begin{document}&#10;&#10;\begin{align*}&#10;\int\limits_{\hat{f}(\mathbf{x})&gt;b}  \rho_{\hat{f}} (\mathbf{x}) \text{d} \mathbf{x}&#10;\end{align*}&#10;&#10;&#10;\end{document}"/>
  <p:tag name="IGUANATEXSIZE" val="22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641.1699"/>
  <p:tag name="LATEXADDIN" val="\documentclass{article}&#10;\usepackage{amsmath}&#10;\pagestyle{empty}&#10;\begin{document}&#10;&#10;\begin{align*}&#10;f(\mathbf{x}) \approx \hat{f}(\mathbf{x})&#10;\end{align*}&#10;&#10;&#10;\end{document}"/>
  <p:tag name="IGUANATEXSIZE" val="22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28.7214"/>
  <p:tag name="LATEXADDIN" val="\documentclass{article}&#10;\usepackage{amsmath}&#10;\pagestyle{empty}&#10;\begin{document}&#10;&#10;\begin{align*}&#10;f(\mathbf{x})&#10;\end{align*}&#10;&#10;&#10;\end{document}"/>
  <p:tag name="IGUANATEXSIZE" val="22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299.2126"/>
  <p:tag name="LATEXADDIN" val="\documentclass{article}&#10;\usepackage{amsmath}&#10;\pagestyle{empty}&#10;\begin{document}&#10;&#10;\begin{align*}&#10;\hat{f}(\mathbf{x}):&#10;\end{align*}&#10;&#10;&#10;\end{document}"/>
  <p:tag name="IGUANATEXSIZE" val="22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641.1699"/>
  <p:tag name="LATEXADDIN" val="\documentclass{article}&#10;\usepackage{amsmath}&#10;\pagestyle{empty}&#10;\begin{document}&#10;&#10;\begin{align*}&#10;f(\mathbf{x})=\hat{f}(\mathbf{x})&#10;\end{align*}&#10;&#10;&#10;\end{document}"/>
  <p:tag name="IGUANATEXSIZE" val="22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228.7214"/>
  <p:tag name="LATEXADDIN" val="\documentclass{article}&#10;\usepackage{amsmath}&#10;\pagestyle{empty}&#10;\begin{document}&#10;&#10;\begin{align*}&#10;\hat{f}(\mathbf{x})&#10;\end{align*}&#10;&#10;&#10;\end{document}"/>
  <p:tag name="IGUANATEXSIZE" val="22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641.1699"/>
  <p:tag name="LATEXADDIN" val="\documentclass{article}&#10;\usepackage{amsmath}&#10;\pagestyle{empty}&#10;\begin{document}&#10;&#10;\begin{align*}&#10;f(\mathbf{x}) \approx \hat{f}(\mathbf{x})&#10;\end{align*}&#10;&#10;&#10;\end{document}"/>
  <p:tag name="IGUANATEXSIZE" val="22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1571.054"/>
  <p:tag name="LATEXADDIN" val="\documentclass{article}&#10;\usepackage{amsmath}&#10;\pagestyle{empty}&#10;\begin{document}&#10;&#10;\begin{align*}&#10;        Y \approx \hat{f}(\mathbf{x}) = \sum\limits_{i=0}^{P-1}  c_i \cdot \Psi_i (T(\mathbf{x}))&#10;    \end{align*}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5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72.6659"/>
  <p:tag name="LATEXADDIN" val="\documentclass{article}&#10;\usepackage{amsmath}&#10;\pagestyle{empty}&#10;\begin{document}&#10;&#10;\begin{align*}&#10;f: Y = f(\mathbf{x})&#10;\end{align*}&#10;&#10;&#10;\end{document}"/>
  <p:tag name="IGUANATEXSIZE" val="22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1.48859"/>
  <p:tag name="LATEXADDIN" val="\documentclass{article}&#10;\usepackage{amsmath}&#10;\pagestyle{empty}&#10;\begin{document}&#10;&#10;\begin{align*}&#10;        Y&#10;    \end{align*}&#10;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5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34.9832"/>
  <p:tag name="LATEXADDIN" val="\documentclass{article}&#10;\usepackage{amsmath,xcolor}&#10;\pagestyle{empty}&#10;\begin{document}&#10;&#10;\begin{align*}&#10;        \textcolor{blue}{\Psi_0}&#10;    \end{align*}&#10;&#10;&#10;\end{document}"/>
  <p:tag name="IGUANATEXSIZE" val="20"/>
  <p:tag name="IGUANATEXCURSOR" val="50"/>
  <p:tag name="TRANSPARENCY" val="True"/>
  <p:tag name="FILENAME" val=""/>
  <p:tag name="LATEXENGINEID" val="0"/>
  <p:tag name="TEMPFOLDER" val="c:\temp\"/>
  <p:tag name="LATEXFORMHEIGHT" val="315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1.2336"/>
  <p:tag name="LATEXADDIN" val="\documentclass{article}&#10;\usepackage{amsmath,xcolor}&#10;\pagestyle{empty}&#10;\begin{document}&#10;&#10;\begin{align*}&#10;        \textcolor{red}{\Psi_1}&#10;    \end{align*}&#10;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5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4.2332"/>
  <p:tag name="LATEXADDIN" val="\documentclass{article}&#10;\usepackage{amsmath,xcolor}&#10;\pagestyle{empty}&#10;\begin{document}&#10;&#10;\begin{align*}&#10;        \textcolor{green}{\Psi_2}&#10;    \end{align*}&#10;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5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913.761"/>
  <p:tag name="LATEXADDIN" val="\documentclass{article}&#10;\usepackage{amsmath}&#10;\pagestyle{empty}&#10;\begin{document}&#10;&#10;&#10;\begin{align*}&#10;Y= f(\mathbf{x}) = 12 + 4x_1 + 4x_2 + x_1x_2,&#10;\end{align*}&#10;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1481.065"/>
  <p:tag name="LATEXADDIN" val="\documentclass{article}&#10;\usepackage{amsmath}&#10;\pagestyle{empty}&#10;\begin{document}&#10;&#10;&#10;\begin{align*}&#10;Y \approx \hat{f}(\mathbf{x})= \sum\limits_{i=0}^{P-1} c_i \Psi_i (T(\mathbf{x}))&#10;\end{align*}&#10;&#10;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.6921"/>
  <p:tag name="ORIGINALWIDTH" val="1023.622"/>
  <p:tag name="LATEXADDIN" val="\documentclass{article}&#10;\usepackage{amsmath}&#10;\pagestyle{empty}&#10;\begin{document}&#10;&#10;&#10;\begin{align*}&#10;&amp;X_1 \sim N(0,1)\\&#10;&amp;X_2 \sim N(\underbrace{0}_{\mu},\underbrace{1}_{\sigma})&#10;\end{align*}&#10;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74.1282"/>
  <p:tag name="LATEXADDIN" val="\documentclass{article}&#10;\usepackage{amsmath}&#10;\pagestyle{empty}&#10;\begin{document}&#10;&#10;&#10;\begin{align*}&#10;Q_i = (X_i - \mu_i)/\sigma_i&#10;\end{align*}&#10;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6797"/>
  <p:tag name="ORIGINALWIDTH" val="4141.732"/>
  <p:tag name="LATEXADDIN" val="\documentclass{article}&#10;\usepackage{amsmath}&#10;\pagestyle{empty}&#10;\begin{document}&#10;&#10;&#10;\begin{align*}&#10;\hat{f}(\mathbf{q})=\sum\limits_{i=0}^5 c_i H_i(\mathbf{q}) &amp;=c_0 H_0 + c_1 H_1 + c_2 H_2 + c_3 H_3 + c_4 H_4 + c_5 H_5\\&#10;&amp;=c_0 \cdot 1 + c_1 q_1 + c_2 q_2 + c_3 (q_1^2-1) + c_4 (q_1 q_2) + c_5 (q_2^2-1)&#10;\end{align*}&#10;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128"/>
  <p:tag name="ORIGINALWIDTH" val="1072.366"/>
  <p:tag name="LATEXADDIN" val="\documentclass{article}&#10;\usepackage{amsmath,amssymb}&#10;\pagestyle{empty}&#10;\begin{document}&#10;&#10;&#10;\begin{align*}&#10;    c_i&amp;= \frac{\mathbb{E}[f(\boldsymbol{X}) H_i(\mathbf{Q})]}{\mathbb{E}[H_i^2(\mathbf{Q})]}&#10;\end{align*}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405"/>
  <p:tag name="LATEXFORMWIDTH" val="475.2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270.716"/>
  <p:tag name="LATEXADDIN" val="\documentclass{article}&#10;\usepackage{amsmath,dsfont}&#10;\pagestyle{empty}&#10;\begin{document}&#10;&#10;\begin{align*}&#10;\text{e.g., }~\text{mean},~\text{variance},~\text{maximum},~\rho_Y,~\ldots&#10;\end{align*}&#10;&#10;&#10;\end{document}"/>
  <p:tag name="IGUANATEXSIZE" val="22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9524"/>
  <p:tag name="ORIGINALWIDTH" val="2556.43"/>
  <p:tag name="LATEXADDIN" val="\documentclass{article}&#10;\usepackage{amsmath,amssymb}&#10;\pagestyle{empty}&#10;\begin{document}&#10;&#10;&#10;\begin{align*}&#10;\boldsymbol{c} = \arg\min\limits_{\boldsymbol{c}}~\sum_{j=1}^{N} \Big[ f(\mathbf{x}^{(j)}) - \sum_{i=0}^{P-1} c_i H_i (T(\mathbf{x}^{(j)})) \Big]^2&#10;\end{align*}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405"/>
  <p:tag name="LATEXFORMWIDTH" val="475.2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3457.818"/>
  <p:tag name="LATEXADDIN" val="\documentclass{article}&#10;\usepackage{amsmath}&#10;\pagestyle{empty}&#10;\begin{document}&#10;&#10;\begin{equation}&#10;\frac{d^2v}{dt^2} + \frac{C_d}{M+M_a} \frac{dv}{dt} + \delta \frac{d^4v}{dx^4} - \alpha \frac{d}{dx} \left(T_r (x) \frac{dv}{dx}\right) = \frac{H_y (x, t)}{(M + M_a)D_{\text{ex}}}\nonumber&#10;\end{equation}&#10;&#10;&#10;\end{document}"/>
  <p:tag name="IGUANATEXSIZE" val="20"/>
  <p:tag name="IGUANATEXCURSOR" val="2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3264.342"/>
  <p:tag name="LATEXADDIN" val="\documentclass{article}&#10;\usepackage{amsmath}&#10;\pagestyle{empty}&#10;\begin{document}&#10;&#10;\begin{align}\label{hydrodynamic-model}&#10;\frac{d^2Q_y}{dt^2}-\omega_s C_{e2} C_{L0}^2 \frac{dQ_y}{dt}+4\omega_s C_{e2} Q_y^2 \frac{dQ_y}{dt}&#10; + \omega_s^2 Q_y = \omega_s C_{e1} \frac{dv}{dt}\nonumber&#10;\end{align}&#10;&#10;&#10;\end{document}"/>
  <p:tag name="IGUANATEXSIZE" val="20"/>
  <p:tag name="IGUANATEXCURSOR" val="2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2066"/>
  <p:tag name="ORIGINALWIDTH" val="1238.845"/>
  <p:tag name="LATEXADDIN" val="\documentclass{article}&#10;\usepackage{amsmath}&#10;\pagestyle{empty}&#10;\begin{document}&#10;&#10;\begin{align*}&#10;\mathbf{X}=&amp;[X_1,~X_2,~X_3]^{\text{T}}\\&#10;=&amp;[\Delta A_{\max},~\Delta \omega,~V]^{\text{T}}&#10;\end{align*}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362.9547"/>
  <p:tag name="LATEXADDIN" val="\documentclass{article}&#10;\usepackage{amsmath}&#10;\pagestyle{empty}&#10;\begin{document}&#10;&#10;\begin{align*}&#10;Y= \bar{D}&#10;\end{align*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164.604"/>
  <p:tag name="LATEXADDIN" val="\documentclass{article}&#10;\usepackage{amsmath}&#10;\pagestyle{empty}&#10;\begin{document}&#10;&#10;\begin{equation*}&#10;\sigma_{y}(x,t)~\text{at the middle}&#10;\end{equation*}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321.335"/>
  <p:tag name="LATEXADDIN" val="\documentclass{article}&#10;\usepackage{amsmath}&#10;\pagestyle{empty}&#10;\begin{document}&#10;&#10;\begin{equation*}&#10;\text{Rainflow-cycle Counting}&#10;\end{equation*}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46.4192"/>
  <p:tag name="LATEXADDIN" val="\documentclass{article}&#10;\usepackage{amsmath}&#10;\pagestyle{empty}&#10;\begin{document}&#10;&#10;\begin{equation*}&#10;\text{Miner's rule}&#10;\end{equation*}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484.4395"/>
  <p:tag name="LATEXADDIN" val="\documentclass{article}&#10;\usepackage{amsmath}&#10;\pagestyle{empty}&#10;\begin{document}&#10;&#10;\begin{align*}&#10;P[\bar{D}&gt;d]&#10;\end{align*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01.725"/>
  <p:tag name="ORIGINALWIDTH" val="4536.633"/>
  <p:tag name="LATEXADDIN" val="\documentclass{beamer}&#10;\usepackage{amsmath,dsfont}&#10;\usepackage{tikz}&#10;\usetikzlibrary{shapes,arrows}&#10;\usetikzlibrary{decorations.pathreplacing}&#10;&#10;\definecolor{burntorange}{RGB}{191, 87, 0}&#10;\definecolor{burntorange2}{RGB}{248,151,31}&#10;\definecolor{secondary}{RGB}{214, 210, 196}&#10;&#10;\mode&lt;presentation&gt;&#10;{&#10;  \usetheme{CambridgeUS}      % or try Darmstadt, Madrid, Warsaw, CambridgeUS ...&#10;  \usecolortheme{default} % or try albatross, beaver, crane, ...&#10;  \usefonttheme{professionalfonts}  % or try serif, structurebold, ...&#10;  \setbeamertemplate{navigation symbols}{}&#10;  \setbeamertemplate{caption}[numbered]&#10;} &#10;&#10;\date{}&#10;&#10;% Define block styles&#10;\tikzstyle{decision} = [diamond, draw, fill=blue!20, &#10;text width=4.5em, text badly centered, node distance=3cm, inner sep=0pt]&#10;\tikzstyle{block} = [rectangle, draw, fill=blue!20, &#10;text width=5em, text centered, rounded corners, minimum height=2em]&#10;\tikzstyle{line} = [draw, -latex']&#10;\tikzstyle{cloud} = [rectangle, draw, fill=red!20, &#10;text width=10em, text centered, rounded corners, minimum height=1.5em]&#10;&#10;\begin{document}&#10;\begin{frame}{}&#10;Flowchart for PCE&#10;\begin{figure}&#10; \centering&#10; \begin{tikzpicture}&#10;  \centering&#10;  % Place nodes&#10;  \node [block,text width=10em]  (X)     {$\mathbf{X}$: input vector};&#10;  \node [block,fill=burntorange!20, below of=X,node distance = 4em,text width=10em]     (Q) {$\mathbf{Q} = \textcolor{red}{T}(\mathbf{X})$\\ \textcolor{red}{$T$}:~transformation};&#10;  \node [block, below of=Q,node distance = 4.5em,text width=10em] (PCE)  {$\hat{f}(\mathbf{Q}) = \sum\limits_{i=0}^{P-1} c_i \Psi_i(\mathbf{Q})$};&#10;  % Draw edges&#10;  \path [line] (X) -- (Q);&#10;  \path [line] (Q) -- (PCE);&#10; \end{tikzpicture}&#10;\end{figure}&#10;\end{frame}&#10;\end{document}"/>
  <p:tag name="IGUANATEXSIZE" val="20"/>
  <p:tag name="IGUANATEXCURSOR" val="153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7.1879"/>
  <p:tag name="LATEXADDIN" val="\documentclass{article}&#10;\usepackage{amsmath}&#10;\pagestyle{empty}&#10;\begin{document}&#10;&#10;\begin{align*}&#10;Y = f(\mathbf{x})&#10;\end{align*}&#10;&#10;&#10;\end{document}"/>
  <p:tag name="IGUANATEXSIZE" val="22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150.356"/>
  <p:tag name="LATEXADDIN" val="\documentclass{article}&#10;\usepackage{amsmath}&#10;\pagestyle{empty}&#10;\begin{document}&#10;&#10;\begin{align*}&#10;f(\mathbf{X})=f(\mathbf{Q})\approx \hat{f}(\mathbf{Q})&#10;\end{align*}&#10;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719.5706"/>
  <p:tag name="LATEXADDIN" val="\documentclass{beamer}&#10;\usepackage{amsmath,dsfont}&#10;&#10;\definecolor{burntorange}{RGB}{191, 87, 0}&#10;\definecolor{burntorange2}{RGB}{248,151,31}&#10;\definecolor{secondary}{RGB}{214, 210, 196}&#10;&#10;\mode&lt;presentation&gt;&#10;{&#10;  \usetheme{CambridgeUS}      % or try Darmstadt, Madrid, Warsaw, CambridgeUS ...&#10;  \usecolortheme{default} % or try albatross, beaver, crane, ...&#10;  \usefonttheme{professionalfonts}  % or try serif, structurebold, ...&#10;  \setbeamertemplate{navigation symbols}{}&#10;  \setbeamertemplate{caption}[numbered]&#10;} &#10;&#10;\date{}&#10;&#10;\begin{document}&#10;&#10;\begin{frame}[plain]{}&#10;A moment matrix, $\boldsymbol{m}_{\{i\}+\{j\}}$, and a moment vector, $\boldsymbol{m}_{\boldsymbol{\alpha},i}$:&#10;\begin{align*}&#10;    &amp;\boldsymbol{m}_{\{i\}+\{j\}} \equiv \mathbb{E}[\boldsymbol{x}^i (\boldsymbol{x}^j)^T]; \quad \boldsymbol{m}_{\boldsymbol{\alpha},i} \equiv \mathbb{E}[x^{\boldsymbol{\alpha}} \boldsymbol{x}^i]&#10;\end{align*}&#10;\begin{align*}&#10;    &amp;x^{\boldsymbol{\alpha}}= x_1^{\alpha_1} ... x_d^{\alpha_d}\\&#10;    &amp;\boldsymbol{x}^n\equiv[\forall x^{\alpha}]^{\text{T}},~\text{such that}~ \lvert \boldsymbol{\alpha} \rvert=n&#10;\end{align*}&#10;\begin{align*}&#10;\Psi_{\boldsymbol{\alpha}}(\boldsymbol{x})=\frac{1}{\Delta_{n-1,d}} \cdot \text{det}&#10;    \begin{bmatrix}&#10;    \boldsymbol{m}_{\{0\}+\{0\}} &amp; \cdots &amp; \boldsymbol{m}_{\{0\}+\{n-1\}} &amp; \boldsymbol{m}_{\boldsymbol{\alpha},0} \\&#10;    \vdots &amp; \ddots &amp; \vdots &amp; \vdots \\&#10;    \boldsymbol{m}_{\{n-1\}+\{0\}} &amp; \cdots &amp; \boldsymbol{m}_{\{n-1\}+\{n-1\}} &amp; \boldsymbol{m}_{\boldsymbol{\alpha},n-1} \\ \vspace{.2cm} \\&#10;    (\boldsymbol{x}^0)^{\text{T}} &amp; \cdots &amp; (\boldsymbol{x}^{n-1})^{\text{T}} &amp; x^{\boldsymbol{\alpha}}&#10;    \end{bmatrix}&#10;\end{align*}&#10;where $\lvert \boldsymbol{\alpha} \rvert=n$&#10;\begin{align*}&#10;\Delta_{n-1,d}=&#10;\text{det}&#10;    \begin{bmatrix}&#10;    \boldsymbol{m}_{\{0\}+\{0\}} &amp; \cdots &amp; \boldsymbol{m}_{\{0\}+\{n-1\}}  \\&#10;    \vdots &amp; \ddots &amp; \vdots \\&#10;    \boldsymbol{m}_{\{n-1\}+\{0\}} &amp; \cdots &amp; \boldsymbol{m}_{\{n-1\}+\{n-1\}} &#10;    \end{bmatrix}&#10;\end{align*}&#10;\end{frame}&#10;&#10;&#10;&#10;\end{document}&#10;"/>
  <p:tag name="IGUANATEXSIZE" val="20"/>
  <p:tag name="IGUANATEXCURSOR" val="19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719.5706"/>
  <p:tag name="LATEXADDIN" val="\documentclass{beamer}&#10;\usepackage{amsmath,dsfont}&#10;&#10;\definecolor{burntorange}{RGB}{191, 87, 0}&#10;\definecolor{burntorange2}{RGB}{248,151,31}&#10;\definecolor{secondary}{RGB}{214, 210, 196}&#10;&#10;\mode&lt;presentation&gt;&#10;{&#10;  \usetheme{CambridgeUS}      % or try Darmstadt, Madrid, Warsaw, CambridgeUS ...&#10;  \usecolortheme{default} % or try albatross, beaver, crane, ...&#10;  \usefonttheme{professionalfonts}  % or try serif, structurebold, ...&#10;  \setbeamertemplate{navigation symbols}{}&#10;  \setbeamertemplate{caption}[numbered]&#10;} &#10;&#10;\date{}&#10;&#10;\begin{document}&#10;&#10;\begin{frame}[plain]{}&#10;make $\{\textcolor{blue}{1}$, $\textcolor{blue}{x_1}$, $\textcolor{blue}{x_1^2}\}$ orthogonal to each other $\rightarrow$ $\{\textcolor{red}{1}$, $\textcolor{red}{\widehat{\Psi}_1}$, $\textcolor{red}{\widehat{\Psi}_2\}}$\\&#10;\begin{minipage}{.6\textwidth}&#10;\begin{align*}&#10;\textcolor{red}{\widehat{\Psi}_0(x_1)} &amp;= \textcolor{blue}{1}\\&#10;\textcolor{red}{\widehat{\Psi}_1(x_1)} &amp;= \textcolor{blue}{x_1} - \frac{\langle \textcolor{blue}{x_1},\widehat{\Psi}_0 \rangle}{\langle \widehat{\Psi}_0,\widehat{\Psi}_0 \rangle} \underbrace{\widehat{\Psi}_0(x_1)}_{=\textcolor{blue}{1}}\\&#10;\textcolor{red}{\widehat{\Psi}_2(x_1)} &amp;= \textcolor{blue}{x_1^2} - \frac{\langle \textcolor{blue}{x_1^2},\widehat{\Psi}_0 \rangle}{\langle \widehat{\Psi}_0,\widehat{\Psi}_0 \rangle} \underbrace{\widehat{\Psi}_0(x_1)}_{=\textcolor{blue}{1}} - \frac{\langle \textcolor{blue}{x_1^2},\widehat{\Psi}_1 \rangle}{\langle \widehat{\Psi}_1,\widehat{\Psi}_1 \rangle} \widehat{\Psi}_1(x_1)&#10;\end{align*}&#10;\end{minipage}&#10;\vskip .5em \rule{\textwidth}{.4pt}&#10;\begin{minipage}{.5\textwidth}&#10;\begin{align*}&#10;\widehat{\Psi}_1(x_1) &amp;= \textcolor{blue}{x_1} - \frac{\langle x_1,1 \rangle}{\langle 1,1 \rangle}\cdot 1= x_1 - m_1\\&#10;\widehat{\Psi}_2(x_1) &amp;= \textcolor{blue}{x_1^2} - \frac{\langle x_1^2,1 \rangle}{\langle 1,1 \rangle}\cdot 1 - \frac{\langle {x_1^2},x_1-m_1 \rangle}{\langle x_1-m_1,x_1-m_1 \rangle}(x_1-m_1)\\&#10;&amp;= \underbrace{1}_{\textcolor{burntorange}{a_2^{\textcolor{violet}{(2)}}}} \cdot x_1^2 + \underbrace{\Big(\frac{m_1m_2 - m_3}{m_2 - m_1^2}\Big)}_{\textcolor{burntorange}{a_1^{\textcolor{violet}{(2)}}}}x_1 + \underbrace{\Big(\frac{m_1m_3-m_2^2}{m_2-m_1^2}\Big)}_{\textcolor{burntorange}{a_0^{\textcolor{violet}{(2)}}}}&#10;\end{align*}&#10;\end{minipage}&#10;\qquad&#10;\end{frame}&#10;&#10;&#10;&#10;\end{document}&#10;"/>
  <p:tag name="IGUANATEXSIZE" val="20"/>
  <p:tag name="IGUANATEXCURSOR" val="15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719.5706"/>
  <p:tag name="LATEXADDIN" val="\documentclass{beamer}&#10;\usepackage{amsmath,dsfont}&#10;&#10;\definecolor{burntorange}{RGB}{191, 87, 0}&#10;\definecolor{burntorange2}{RGB}{248,151,31}&#10;\definecolor{secondary}{RGB}{214, 210, 196}&#10;&#10;\mode&lt;presentation&gt;&#10;{&#10;  \usetheme{CambridgeUS}      % or try Darmstadt, Madrid, Warsaw, CambridgeUS ...&#10;  \usecolortheme{default} % or try albatross, beaver, crane, ...&#10;  \usefonttheme{professionalfonts}  % or try serif, structurebold, ...&#10;  \setbeamertemplate{navigation symbols}{}&#10;  \setbeamertemplate{caption}[numbered]&#10;} &#10;&#10;\date{}&#10;&#10;\begin{document}&#10;&#10;\begin{frame}[plain]{}&#10;\begin{minipage}{.35\textwidth}&#10;\begin{align*}&#10;\langle \widehat{\Psi}_i, \widehat{\Psi}_j \rangle &amp;\equiv \int_{X} \widehat{\Psi}_i \widehat{\Psi}_j f_{X}dx \\&#10;m_p &amp;= \int x^p f_{X} dx&#10;\end{align*}&#10;\end{minipage}&#10;&#10;\end{frame}&#10;&#10;&#10;&#10;\end{document}&#10;"/>
  <p:tag name="IGUANATEXSIZE" val="20"/>
  <p:tag name="IGUANATEXCURSOR" val="5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184.477"/>
  <p:tag name="LATEXADDIN" val="\documentclass{article}&#10;\usepackage{amsmath}&#10;\pagestyle{empty}&#10;\begin{document}&#10;&#10;\begin{align*}&#10;f(\mathbf{x})= 0.2 x_1^2 + 0.05 x_2 + 0.01 x_3 + 0.01 x_4&#10;\end{align*}&#10;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2066"/>
  <p:tag name="ORIGINALWIDTH" val="1195.351"/>
  <p:tag name="LATEXADDIN" val="\documentclass{article}&#10;\usepackage{amsmath}&#10;\pagestyle{empty}&#10;\begin{document}&#10;&#10;\begin{align*}&#10;\mathbf{W}&amp;= [w_1, w_2, w_3, w_4]^{\text{T}}\\&#10;\mathbf{x}&amp;= [x_1, x_2, x_3, x_4]^{\text{T}}&#10;\end{align*}&#10;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054.743"/>
  <p:tag name="LATEXADDIN" val="\documentclass{article}&#10;\usepackage{amsmath}&#10;\pagestyle{empty}&#10;\begin{document}&#10;&#10;\begin{align*}&#10;f(\mathbf{x})= \text{four-variate unknown function}&#10;\end{align*}&#10;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680.9149"/>
  <p:tag name="LATEXADDIN" val="\documentclass{article}&#10;\usepackage{amsmath}&#10;\pagestyle{empty}&#10;\begin{document}&#10;&#10;\begin{align*}&#10;f(\mathbf{x}) \approx 0.2x_1^2&#10;\end{align*}&#10;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858.6427"/>
  <p:tag name="LATEXADDIN" val="\documentclass{article}&#10;\usepackage{amsmath}&#10;\pagestyle{empty}&#10;\begin{document}&#10;&#10;\begin{align*}&#10;f(\mathbf{x})\approx g(\mathbf{W}^{\text{T}} \mathbf{x})&#10;\end{align*}&#10;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912.6359"/>
  <p:tag name="LATEXADDIN" val="\documentclass{article}&#10;\usepackage{amsmath}&#10;\usepackage{dsfont}&#10;\pagestyle{empty}&#10;\begin{document}&#10;&#10;\begin{align*}&#10;\mathbf{W}^{\text{T}}&amp;:~\mathds{R}^m \rightarrow \mathds{R}^n&#10;\end{align*}&#10;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17.4728"/>
  <p:tag name="LATEXADDIN" val="\documentclass{article}&#10;\usepackage{amsmath,xcolor}&#10;\pagestyle{empty}&#10;\begin{document}&#10;&#10;\begin{align*}&#10;P=&#10;\end{align*}&#10;&#10;&#10;\end{document}"/>
  <p:tag name="IGUANATEXSIZE" val="22"/>
  <p:tag name="IGUANATEXCURSOR" val="103"/>
  <p:tag name="TRANSPARENCY" val="True"/>
  <p:tag name="FILENAME" val=""/>
  <p:tag name="LATEXENGINEID" val="0"/>
  <p:tag name="TEMPFOLDER" val="c:\temp\"/>
  <p:tag name="LATEXFORMHEIGHT" val="333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.4669"/>
  <p:tag name="ORIGINALWIDTH" val="320.21"/>
  <p:tag name="LATEXADDIN" val="\documentclass{article}&#10;\usepackage{amsmath}&#10;\pagestyle{empty}&#10;\begin{document}&#10;&#10;\begin{align*}&#10;\frac{\partial f(\mathbf{x})}{\partial \mathbf{x}}&#10;\end{align*}&#10;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75.853"/>
  <p:tag name="LATEXADDIN" val="\documentclass{article}&#10;\usepackage{amsmath,dsfont}&#10;\pagestyle{empty}&#10;\begin{document}&#10;&#10;\begin{align*}&#10;f(\mathbf{x}), \quad \nabla f(\mathbf{x}), \quad \rho(\mathbf{x})&#10;\end{align*}&#10;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193.476"/>
  <p:tag name="LATEXADDIN" val="\documentclass{article}&#10;\usepackage{amsmath,dsfont}&#10;\pagestyle{empty}&#10;\begin{document}&#10;&#10;\begin{align*}&#10;\mathbf{C}= \int \nabla f(\mathbf{x}) \nabla f(\mathbf{x})^{\text{T}} \rho(\mathbf{x}) d \mathbf{x} = \mathbf{W} \mathbf{\Lambda} \mathbf{W}^{\text{T}}&#10;\end{align*}&#10;&#10;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863.892"/>
  <p:tag name="LATEXADDIN" val="\documentclass{article}&#10;\usepackage{amsmath,dsfont}&#10;\pagestyle{empty}&#10;\begin{document}&#10;&#10;\begin{align*}&#10;\mathbf{\Lambda}= \text{diag}(\lambda_1,...,\lambda_i,...,\lambda_m), \quad \mathbf{W}=[w_1,...,w_i,...,w_m]&#10;\end{align*}&#10;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485.564"/>
  <p:tag name="LATEXADDIN" val="\documentclass{article}&#10;\usepackage{amsmath,dsfont,xcolor}&#10;\pagestyle{empty}&#10;\begin{document}&#10;&#10;\begin{align*}&#10;\lambda_i= \textcolor{blue}{\int} (\textcolor{violet}{w_i}^{\text{T}} \textcolor{green}{\nabla} f(\mathbf{x}))^{\textcolor{red}{2}} \rho(\mathbf{x}) d \mathbf{x}&#10;\end{align*}&#10;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1.1998"/>
  <p:tag name="ORIGINALWIDTH" val="1636.295"/>
  <p:tag name="LATEXADDIN" val="\documentclass{article}&#10;\usepackage{amsmath,dsfont}&#10;\pagestyle{empty}&#10;\begin{document}&#10;&#10;\begin{align*}&#10;\nabla f(\mathbf{x})=\Bigg[\frac{\partial f(\mathbf{x})}{\partial x_1},...,\frac{\partial f(\mathbf{x})}{\partial x_m}\Bigg]^{\text{T}}&#10;\end{align*}&#10;&#10;&#10;&#10;\end{document}"/>
  <p:tag name="IGUANATEXSIZE" val="20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41.7323"/>
  <p:tag name="LATEXADDIN" val="\documentclass{article}&#10;\usepackage{amsmath}&#10;\pagestyle{empty}&#10;\begin{document}&#10;&#10;\begin{align*}&#10;        X_1'&#10;    \end{align*}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44.7319"/>
  <p:tag name="LATEXADDIN" val="\documentclass{article}&#10;\usepackage{amsmath}&#10;\pagestyle{empty}&#10;\begin{document}&#10;&#10;\begin{align*}&#10;        X_2'&#10;    \end{align*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41.7323"/>
  <p:tag name="LATEXADDIN" val="\documentclass{article}&#10;\usepackage{amsmath}&#10;\pagestyle{empty}&#10;\begin{document}&#10;&#10;\begin{align*}&#10;        X_1'&#10;    \end{align*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61.9423"/>
  <p:tag name="LATEXADDIN" val="\documentclass{article}&#10;\usepackage{amsmath}&#10;\pagestyle{empty}&#10;\begin{document}&#10;&#10;\begin{align*}&#10;        f(x_1,x_2)&#10;    \end{align*}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71.2036"/>
  <p:tag name="LATEXADDIN" val="\documentclass{article}&#10;\usepackage{amsmath,xcolor}&#10;\pagestyle{empty}&#10;\begin{document}&#10;&#10;\begin{align*}&#10;=10^{-5}&#10;\end{align*}&#10;&#10;&#10;\end{document}"/>
  <p:tag name="IGUANATEXSIZE" val="22"/>
  <p:tag name="IGUANATEXCURSOR" val="104"/>
  <p:tag name="TRANSPARENCY" val="True"/>
  <p:tag name="FILENAME" val=""/>
  <p:tag name="LATEXENGINEID" val="0"/>
  <p:tag name="TEMPFOLDER" val="c:\temp\"/>
  <p:tag name="LATEXFORMHEIGHT" val="333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273.7158"/>
  <p:tag name="LATEXADDIN" val="\documentclass{article}&#10;\usepackage{amsmath}&#10;\pagestyle{empty}&#10;\begin{document}&#10;&#10;\begin{align*}&#10;        g(x_1')&#10;    \end{align*}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28.7214"/>
  <p:tag name="LATEXADDIN" val="\documentclass{article}&#10;\usepackage{amsmath}&#10;\pagestyle{empty}&#10;\begin{document}&#10;&#10;\begin{align*}&#10;        f(\mathbf{x})&#10;    \end{align*}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449.9438"/>
  <p:tag name="LATEXADDIN" val="\documentclass{article}&#10;\usepackage{amsmath,dsfont}&#10;\pagestyle{empty}&#10;\begin{document}&#10;&#10;\begin{align*}&#10;        \mathcal{X} \subset \mathds{R}^m&#10;    \end{align*}&#10;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58.1927"/>
  <p:tag name="LATEXADDIN" val="\documentclass{article}&#10;\usepackage{amsmath,dsfont}&#10;\pagestyle{empty}&#10;\begin{document}&#10;&#10;\begin{align*}&#10;        \mathcal{X}' \subset \mathds{R}^n&#10;    \end{align*}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353.9557"/>
  <p:tag name="LATEXADDIN" val="\documentclass{article}&#10;\usepackage{amsmath,dsfont}&#10;\pagestyle{empty}&#10;\begin{document}&#10;&#10;\begin{align*}&#10;        \mathcal{Y} \subset \mathds{R}&#10;    \end{align*}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75.1781"/>
  <p:tag name="LATEXADDIN" val="\documentclass{article}&#10;\usepackage{amsmath}&#10;\pagestyle{empty}&#10;\begin{document}&#10;&#10;\begin{align*}&#10;        \mathbf{x}'= \mathbf{W}^{\text{T}} \mathbf{x}&#10;    \end{align*}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257.2179"/>
  <p:tag name="LATEXADDIN" val="\documentclass{article}&#10;\usepackage{amsmath}&#10;\pagestyle{empty}&#10;\begin{document}&#10;&#10;\begin{align*}&#10;        g(\mathbf{x}')&#10;    \end{align*}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28.7214"/>
  <p:tag name="LATEXADDIN" val="\documentclass{article}&#10;\usepackage{amsmath}&#10;\pagestyle{empty}&#10;\begin{document}&#10;&#10;\begin{align*}&#10;        f(\mathbf{x})&#10;    \end{align*}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449.9438"/>
  <p:tag name="LATEXADDIN" val="\documentclass{article}&#10;\usepackage{amsmath,dsfont}&#10;\pagestyle{empty}&#10;\begin{document}&#10;&#10;\begin{align*}&#10;        \mathcal{X} \subset \mathds{R}^m&#10;    \end{align*}&#10;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58.1927"/>
  <p:tag name="LATEXADDIN" val="\documentclass{article}&#10;\usepackage{amsmath,dsfont}&#10;\pagestyle{empty}&#10;\begin{document}&#10;&#10;\begin{align*}&#10;        \mathcal{X}' \subset \mathds{R}^n&#10;    \end{align*}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6.49417"/>
  <p:tag name="LATEXADDIN" val="\documentclass{article}&#10;\usepackage{amsmath,xcolor}&#10;\pagestyle{empty}&#10;\begin{document}&#10;&#10;\begin{align*}&#10;\textcolor{red}{b}&#10;\end{align*}&#10;&#10;&#10;\end{document}"/>
  <p:tag name="IGUANATEXSIZE" val="22"/>
  <p:tag name="IGUANATEXCURSOR" val="121"/>
  <p:tag name="TRANSPARENCY" val="True"/>
  <p:tag name="FILENAME" val=""/>
  <p:tag name="LATEXENGINEID" val="0"/>
  <p:tag name="TEMPFOLDER" val="c:\temp\"/>
  <p:tag name="LATEXFORMHEIGHT" val="333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353.9557"/>
  <p:tag name="LATEXADDIN" val="\documentclass{article}&#10;\usepackage{amsmath,dsfont}&#10;\pagestyle{empty}&#10;\begin{document}&#10;&#10;\begin{align*}&#10;        \mathcal{Y} \subset \mathds{R}&#10;    \end{align*}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75.1781"/>
  <p:tag name="LATEXADDIN" val="\documentclass{article}&#10;\usepackage{amsmath}&#10;\pagestyle{empty}&#10;\begin{document}&#10;&#10;\begin{align*}&#10;        \mathbf{x}'= \mathbf{W}^{\text{T}} \mathbf{x}&#10;    \end{align*}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257.2179"/>
  <p:tag name="LATEXADDIN" val="\documentclass{article}&#10;\usepackage{amsmath}&#10;\pagestyle{empty}&#10;\begin{document}&#10;&#10;\begin{align*}&#10;        g(\mathbf{x}')&#10;    \end{align*}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09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52.6434"/>
  <p:tag name="LATEXADDIN" val="\documentclass{article}&#10;\usepackage{amsmath,dsfont}&#10;\pagestyle{empty}&#10;\begin{document}&#10;&#10;\begin{align*}&#10;\nabla f(\mathbf{x}),~\mathbf{x} \in \mathds{R}^m&#10;\end{align*}&#10;&#10;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8"/>
  <p:tag name="LAYER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9"/>
  <p:tag name="LAYER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05.9617"/>
  <p:tag name="LATEXADDIN" val="\documentclass{article}&#10;\usepackage{amsmath}&#10;\pagestyle{empty}&#10;\begin{document}&#10;&#10;\begin{align*}&#10;f_{\mathbf{X}}(\mathbf{x})&#10;\end{align*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750.6561"/>
  <p:tag name="LATEXADDIN" val="\documentclass{article}&#10;\usepackage{amsmath}&#10;\pagestyle{empty}&#10;\begin{document}&#10;&#10;\begin{align*}&#10;\mathbf{X}=[H_s,T_p]^T&#10;\end{align*}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39.9325"/>
  <p:tag name="LATEXADDIN" val="\documentclass{article}&#10;\usepackage{amsmath}&#10;\pagestyle{empty}&#10;\begin{document}&#10;&#10;\begin{align*}&#10;P[Z_T&gt;z]&#10;\end{align*}&#10;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66.4042"/>
  <p:tag name="LATEXADDIN" val="\documentclass{article}&#10;\usepackage{amsmath}&#10;\pagestyle{empty}&#10;\begin{document}&#10;&#10;\begin{align*}&#10;P[Z_T&gt;z~|~\mathbf{X}]&#10;\end{align*}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6.49417"/>
  <p:tag name="LATEXADDIN" val="\documentclass{article}&#10;\usepackage{amsmath,xcolor}&#10;\pagestyle{empty}&#10;\begin{document}&#10;&#10;\begin{align*}&#10;\textcolor{red}{b}&#10;\end{align*}&#10;&#10;&#10;\end{document}"/>
  <p:tag name="IGUANATEXSIZE" val="22"/>
  <p:tag name="IGUANATEXCURSOR" val="121"/>
  <p:tag name="TRANSPARENCY" val="True"/>
  <p:tag name="FILENAME" val=""/>
  <p:tag name="LATEXENGINEID" val="0"/>
  <p:tag name="TEMPFOLDER" val="c:\temp\"/>
  <p:tag name="LATEXFORMHEIGHT" val="333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6.9817"/>
  <p:tag name="LATEXADDIN" val="\documentclass{article}&#10;\usepackage{amsmath}&#10;\pagestyle{empty}&#10;\begin{document}&#10;&#10;\begin{align*}&#10;Z_T&#10;\end{align*}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97.9753"/>
  <p:tag name="LATEXADDIN" val="\documentclass{article}&#10;\usepackage{amsmath}&#10;\pagestyle{empty}&#10;\begin{document}&#10;&#10;\begin{align*}&#10;u(t)&#10;\end{align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725.9093"/>
  <p:tag name="LATEXADDIN" val="\documentclass{article}&#10;\usepackage{amsmath}&#10;\pagestyle{empty}&#10;\begin{document}&#10;&#10;\begin{align*}&#10;\boldsymbol{\Theta}=[\boldsymbol{a}_r,\boldsymbol{\theta}_r]^T&#10;\end{align*}&#10;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2"/>
  <p:tag name="SELECTIONNAME" val="그룹 4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2047"/>
  <p:tag name="ORIGINALWIDTH" val="2569.929"/>
  <p:tag name="LATEXADDIN" val="\documentclass{article}&#10;\usepackage{amsmath,xcolor}&#10;\pagestyle{empty}&#10;\begin{document}&#10;&#10;\begin{align*}&#10;u(t)= \sum\limits_{r=1}^R H(\omega_r) T(\omega_r) \textcolor{red}{a_r}(\omega_r) \exp(i \theta_r) \exp(i \omega_r t)&#10;\end{align*}&#10;&#10;&#10;\end{document}"/>
  <p:tag name="IGUANATEXSIZE" val="44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7.4541"/>
  <p:tag name="ORIGINALWIDTH" val="2601.425"/>
  <p:tag name="LATEXADDIN" val="\documentclass{article}&#10;\usepackage{amsmath,xcolor}&#10;\pagestyle{empty}&#10;\begin{document}&#10;&#10;\begin{align*}&#10;\hat{u}(t)= \sum\limits_{k=1}^{N_{\omega}} H(\omega_k) T(\omega_k) \textcolor{blue}{\hat{a}_k}(\omega_k) \exp(i \theta_k) \exp(i \omega_r t)&#10;\end{align*}&#10;&#10;&#10;\end{document}"/>
  <p:tag name="IGUANATEXSIZE" val="44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3.2209"/>
  <p:tag name="ORIGINALWIDTH" val="1787.776"/>
  <p:tag name="LATEXADDIN" val="\documentclass{article}&#10;\usepackage{amsmath,xcolor}&#10;\pagestyle{empty}&#10;\begin{document}&#10;&#10;\begin{align*}&#10;\textcolor{red}{a_r}(\omega_r) \sim \text{Rayleigh}\Big(\sqrt{\textcolor{red}{S_{\eta}}(\omega_r)\Delta \omega}\Big)&#10;\end{align*}&#10;&#10;&#10;\end{document}"/>
  <p:tag name="IGUANATEXSIZE" val="4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5.9692"/>
  <p:tag name="ORIGINALWIDTH" val="1799.775"/>
  <p:tag name="LATEXADDIN" val="\documentclass{article}&#10;\usepackage{amsmath,xcolor}&#10;\pagestyle{empty}&#10;\begin{document}&#10;&#10;\begin{align*}&#10;\textcolor{blue}{a_r}(\omega_k) \sim \text{Rayleigh}\Big(\sqrt{\textcolor{blue}{\hat{S}_{\eta}}(\omega_k)\Delta \omega}\Big)&#10;\end{align*}&#10;&#10;&#10;\end{document}"/>
  <p:tag name="IGUANATEXSIZE" val="4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09.824"/>
  <p:tag name="LATEXADDIN" val="\documentclass{article}&#10;\usepackage{amsmath,xcolor}&#10;\pagestyle{empty}&#10;\begin{document}&#10;&#10;\begin{align*}&#10;z= \max \{u(t),~0 \leq t \leq T\}&#10;\end{align*}&#10;&#10;&#10;\end{document}"/>
  <p:tag name="IGUANATEXSIZE" val="4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09.824"/>
  <p:tag name="LATEXADDIN" val="\documentclass{article}&#10;\usepackage{amsmath,xcolor}&#10;\pagestyle{empty}&#10;\begin{document}&#10;&#10;\begin{align*}&#10;\hat{z}= \max \{\hat{u}(t),~0 \leq t \leq T\}&#10;\end{align*}&#10;&#10;&#10;\end{document}"/>
  <p:tag name="IGUANATEXSIZE" val="44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"/>
  <p:tag name="LAY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7.4541"/>
  <p:tag name="ORIGINALWIDTH" val="2275.216"/>
  <p:tag name="LATEXADDIN" val="\documentclass{article}&#10;\usepackage{amsmath,xcolor}&#10;\pagestyle{empty}&#10;\begin{document}&#10;&#10;\begin{align*}&#10;\text{subject to }\sum\limits_{r=1}^R \textcolor{red}{S_{\eta}}(\omega_r)\Delta \omega = \sum\limits_{k=1}^{N_{\omega}} \textcolor{blue}{\hat{S}_{\eta}}(\omega_k)\Delta \omega&#10;\end{align*}&#10;&#10;&#10;\end{document}"/>
  <p:tag name="IGUANATEXSIZE" val="44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223.472"/>
  <p:tag name="LATEXADDIN" val="\documentclass{article}&#10;\usepackage{amsmath,dsfont}&#10;\pagestyle{empty}&#10;\begin{document}&#10;&#10;\begin{align*}&#10;\mathbf{U}^{(1)}&#10;\end{align*}&#10;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217.4728"/>
  <p:tag name="LATEXADDIN" val="\documentclass{article}&#10;\usepackage{amsmath,dsfont}&#10;\pagestyle{empty}&#10;\begin{document}&#10;&#10;\begin{align*}&#10;\mathbf{Q}^{(1)}&#10;\end{align*}&#10;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02.4747"/>
  <p:tag name="LATEXADDIN" val="\documentclass{article}&#10;\usepackage{amsmath,dsfont}&#10;\pagestyle{empty}&#10;\begin{document}&#10;&#10;\begin{align*}&#10;\Phi^{-1}&#10;\end{align*}&#10;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775.4031"/>
  <p:tag name="LATEXADDIN" val="\documentclass{article}&#10;\usepackage{amsmath,dsfont}&#10;\pagestyle{empty}&#10;\begin{document}&#10;&#10;\begin{align*}&#10;f(F_{\mathbf{X}}^{-1}(\Phi(\mathbf{Q})))&#10;\end{align*}&#10;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204.7244"/>
  <p:tag name="LATEXADDIN" val="\documentclass{article}&#10;\usepackage{amsmath,dsfont}&#10;\pagestyle{empty}&#10;\begin{document}&#10;&#10;\begin{align*}&#10;Z^{(1)}&#10;\end{align*}&#10;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1.1286"/>
  <p:tag name="ORIGINALWIDTH" val="780.6525"/>
  <p:tag name="LATEXADDIN" val="\documentclass{article}&#10;\usepackage{amsmath,dsfont}&#10;\pagestyle{empty}&#10;\begin{document}&#10;&#10;\begin{align*}&#10;\begin{bmatrix}&#10;\mathbf{Q}^{(1)}+\mathbf{\Delta}_{\mathbf{Q}}^{(1)}\\&#10;\mathbf{Q}^{(1)}+\mathbf{\Delta}_{\mathbf{Q}}^{(2)}\\&#10;\mathbf{Q}^{(1)}+\mathbf{\Delta}_{\mathbf{Q}}^{(r)}\\&#10;\vdots\\&#10;\mathbf{Q}^{(1)}+\mathbf{\Delta}_{\mathbf{Q}}^{(2r)}&#10;\end{bmatrix}&#10;\end{align*}&#10;&#10;&#10;&#10;\end{document}"/>
  <p:tag name="IGUANATEXSIZE" val="20"/>
  <p:tag name="IGUANATEXCURSOR" val="3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7.6453"/>
  <p:tag name="ORIGINALWIDTH" val="437.9453"/>
  <p:tag name="LATEXADDIN" val="\documentclass{article}&#10;\usepackage{amsmath,dsfont}&#10;\pagestyle{empty}&#10;\begin{document}&#10;&#10;\begin{align*}&#10;\begin{bmatrix}&#10;Z^{+(1)}\\&#10;Z^{+(2)}\\&#10;Z^{+(r)}\\&#10;\vdots\\&#10;Z^{+(2r)}&#10;\end{bmatrix}&#10;\end{align*}&#10;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454.818"/>
  <p:tag name="LATEXADDIN" val="\documentclass{article}&#10;\usepackage{amsmath,dsfont}&#10;\pagestyle{empty}&#10;\begin{document}&#10;&#10;\begin{align*}&#10;\mathbf{\Delta}_{\mathbf{Q}}^{(r)}= [0,\cdots,\Delta_Q^r,\cdots,0 ]^{\text{T}}&#10;\end{align*}&#10;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137.608"/>
  <p:tag name="LATEXADDIN" val="\documentclass{article}&#10;\usepackage{amsmath,dsfont}&#10;\pagestyle{empty}&#10;\begin{document}&#10;&#10;\begin{align*}&#10;f(F_{\mathbf{X}}^{-1}(\Phi(\mathbf{Q}+\mathbf{\Delta}_{\mathbf{Q}})))&#10;\end{align*}&#10;&#10;&#10;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ndara"/>
        <a:ea typeface="맑은 고딕"/>
        <a:cs typeface=""/>
      </a:majorFont>
      <a:minorFont>
        <a:latin typeface="Candar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43617</TotalTime>
  <Words>2468</Words>
  <Application>Microsoft Office PowerPoint</Application>
  <PresentationFormat>와이드스크린</PresentationFormat>
  <Paragraphs>607</Paragraphs>
  <Slides>54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Arial</vt:lpstr>
      <vt:lpstr>Calibri</vt:lpstr>
      <vt:lpstr>Cambria Math</vt:lpstr>
      <vt:lpstr>Candara</vt:lpstr>
      <vt:lpstr>Times New Roman</vt:lpstr>
      <vt:lpstr>Wingdings</vt:lpstr>
      <vt:lpstr>Office 테마</vt:lpstr>
      <vt:lpstr>Uncertainty Quantification in the  Dynamic Analysis of Offshore Structures</vt:lpstr>
      <vt:lpstr>A Collection of Findings in an Uncertain Grad School Life</vt:lpstr>
      <vt:lpstr>Contributions</vt:lpstr>
      <vt:lpstr>Contributions</vt:lpstr>
      <vt:lpstr>Uncertainty Quantification in the  Dynamic Analysis of Offshore Structures</vt:lpstr>
      <vt:lpstr>Uncertainty Quantification in the  Dynamic Analysis of Offshore Structures</vt:lpstr>
      <vt:lpstr>Why Uncertainty Quantification?  And since when?</vt:lpstr>
      <vt:lpstr>Why the need for Uncertainty Quantification?</vt:lpstr>
      <vt:lpstr>The use of UQ is growing rapidly …</vt:lpstr>
      <vt:lpstr>What is Uncertainty Quantification?</vt:lpstr>
      <vt:lpstr>Uncertainty Quantification in the  Dynamic Analysis of Offshore Structures</vt:lpstr>
      <vt:lpstr>Why UQ for Offshore Structures?</vt:lpstr>
      <vt:lpstr>What happens if we fail in UQ studies?</vt:lpstr>
      <vt:lpstr>How do we quantify ‘‘Uncertainty’’? </vt:lpstr>
      <vt:lpstr>Uncertainty Quantification in the  Dynamic Analysis of Offshore Structures</vt:lpstr>
      <vt:lpstr>What I have worked on:</vt:lpstr>
      <vt:lpstr>But we face the ‘‘curse of dimensionality’’</vt:lpstr>
      <vt:lpstr>Surrogate Model can help</vt:lpstr>
      <vt:lpstr>Surrogate Model</vt:lpstr>
      <vt:lpstr>To name just a few  surrogate model approaches: </vt:lpstr>
      <vt:lpstr>Spectral Approach: Polynomial Chaos Expansion</vt:lpstr>
      <vt:lpstr>How to use PCE?</vt:lpstr>
      <vt:lpstr>PCE Coefficient Estimation</vt:lpstr>
      <vt:lpstr>Contributions</vt:lpstr>
      <vt:lpstr>Why we care?</vt:lpstr>
      <vt:lpstr>UQ Framework</vt:lpstr>
      <vt:lpstr>Prediction by different PCE models</vt:lpstr>
      <vt:lpstr>Sometimes PCE doesn’t do a very good job</vt:lpstr>
      <vt:lpstr>Non-Parametric Polynomials</vt:lpstr>
      <vt:lpstr>Contributions</vt:lpstr>
      <vt:lpstr>Distribution-free PCE: Arbitrary PCE (APCE)</vt:lpstr>
      <vt:lpstr>Can PCE work for high-dimensional problems?</vt:lpstr>
      <vt:lpstr>Given:   </vt:lpstr>
      <vt:lpstr>Dimension Reduction</vt:lpstr>
      <vt:lpstr>Define a Subset: ‘‘Active Subspace’’</vt:lpstr>
      <vt:lpstr>Interpretation: Coordinate Rotation</vt:lpstr>
      <vt:lpstr>Summary</vt:lpstr>
      <vt:lpstr>Gradient Calculation must still address the ‘‘curse of dimensionality’’</vt:lpstr>
      <vt:lpstr>Contributions</vt:lpstr>
      <vt:lpstr>Stochastic Time Series Simulator for Long-term Response Prediction</vt:lpstr>
      <vt:lpstr>Model Order Reduction in Fourier Series</vt:lpstr>
      <vt:lpstr>Gradient Approximation</vt:lpstr>
      <vt:lpstr>Establish Gradient Vectors</vt:lpstr>
      <vt:lpstr>Surrogate Modeling in Reduced Dimension Space</vt:lpstr>
      <vt:lpstr>Contributions</vt:lpstr>
      <vt:lpstr>North Sea</vt:lpstr>
      <vt:lpstr>Model Exploration: Max Wave Elevation</vt:lpstr>
      <vt:lpstr>Model Order Reduction: Max Wave Elevation</vt:lpstr>
      <vt:lpstr>Dimension Reduction: Max Wave Elevation</vt:lpstr>
      <vt:lpstr>Extreme Response of SDOF System</vt:lpstr>
      <vt:lpstr>Model Order Reduction: Extreme Response  of SDOF System</vt:lpstr>
      <vt:lpstr>Dimension Reduction: Extreme Response  of SDOF</vt:lpstr>
      <vt:lpstr>Contributions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Hyeong</dc:creator>
  <cp:lastModifiedBy>hyeong uk lim</cp:lastModifiedBy>
  <cp:revision>2195</cp:revision>
  <dcterms:created xsi:type="dcterms:W3CDTF">2019-08-15T22:04:43Z</dcterms:created>
  <dcterms:modified xsi:type="dcterms:W3CDTF">2019-11-22T15:33:10Z</dcterms:modified>
</cp:coreProperties>
</file>